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8D8F-D93B-4C48-AD8E-BBD0140A2F24}" type="datetimeFigureOut">
              <a:rPr lang="fr-FR" smtClean="0"/>
              <a:pPr/>
              <a:t>05/07/2021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7D0E-07EB-454F-A398-3C76921E23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7D0E-07EB-454F-A398-3C76921E231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28184" y="1196752"/>
            <a:ext cx="1676400" cy="5112568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35893"/>
            <a:ext cx="5626968" cy="507342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848872" cy="472973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79512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992560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576064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251520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166295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2515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1377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5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6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892808" cy="531492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265176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540568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771800" y="6483096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3929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468560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915816" y="6510528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79208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forumciheam2021.sciencesconf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79512" y="1127125"/>
            <a:ext cx="8424936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00818" y="1916831"/>
            <a:ext cx="7467600" cy="45682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6"/>
          <p:cNvSpPr txBox="1">
            <a:spLocks/>
          </p:cNvSpPr>
          <p:nvPr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6 et 7 </a:t>
            </a:r>
            <a:r>
              <a:rPr lang="en-US" b="1" dirty="0" err="1" smtClean="0"/>
              <a:t>Juillet</a:t>
            </a:r>
            <a:r>
              <a:rPr lang="en-US" b="1" dirty="0" smtClean="0"/>
              <a:t> 2021</a:t>
            </a:r>
            <a:endParaRPr lang="fr-FR" b="1" dirty="0"/>
          </a:p>
        </p:txBody>
      </p:sp>
      <p:sp>
        <p:nvSpPr>
          <p:cNvPr id="19" name="Espace réservé du pied de page 9"/>
          <p:cNvSpPr txBox="1">
            <a:spLocks/>
          </p:cNvSpPr>
          <p:nvPr/>
        </p:nvSpPr>
        <p:spPr>
          <a:xfrm>
            <a:off x="3995936" y="6492240"/>
            <a:ext cx="470915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MedForum</a:t>
            </a:r>
            <a:r>
              <a:rPr lang="fr-FR" b="1" dirty="0" smtClean="0"/>
              <a:t> 2021 </a:t>
            </a:r>
            <a:r>
              <a:rPr lang="fr-FR" dirty="0" smtClean="0"/>
              <a:t>- </a:t>
            </a:r>
            <a:r>
              <a:rPr kumimoji="0" lang="fr-FR" sz="1100" b="0" i="0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2"/>
              </a:rPr>
              <a:t>forumciheam2021.sciencesconf.org</a:t>
            </a:r>
            <a:endParaRPr kumimoji="0" lang="fr-FR" sz="1100" b="0" i="0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532" y="209619"/>
            <a:ext cx="549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MedForum 2021 </a:t>
            </a:r>
            <a:r>
              <a:rPr lang="en-US" sz="1000" b="1" i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sz="10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i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ligne</a:t>
            </a:r>
            <a:r>
              <a:rPr lang="en-US" sz="10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– CIHEAM Montpellier</a:t>
            </a:r>
          </a:p>
          <a:p>
            <a:pPr algn="l"/>
            <a:r>
              <a:rPr lang="fr-FR" sz="1000" b="1" dirty="0" smtClean="0">
                <a:solidFill>
                  <a:srgbClr val="F79709"/>
                </a:solidFill>
              </a:rPr>
              <a:t>Comprendre la situation actuelle, les défis émergents, l’incertitude globale, </a:t>
            </a:r>
            <a:br>
              <a:rPr lang="fr-FR" sz="1000" b="1" dirty="0" smtClean="0">
                <a:solidFill>
                  <a:srgbClr val="F79709"/>
                </a:solidFill>
              </a:rPr>
            </a:br>
            <a:r>
              <a:rPr lang="fr-FR" sz="1000" b="1" dirty="0" smtClean="0">
                <a:solidFill>
                  <a:srgbClr val="F79709"/>
                </a:solidFill>
              </a:rPr>
              <a:t>et comment faire face aux mécanismes des systèmes agricoles et alimentaires </a:t>
            </a:r>
            <a:br>
              <a:rPr lang="fr-FR" sz="1000" b="1" dirty="0" smtClean="0">
                <a:solidFill>
                  <a:srgbClr val="F79709"/>
                </a:solidFill>
              </a:rPr>
            </a:br>
            <a:r>
              <a:rPr lang="fr-FR" sz="1000" b="1" dirty="0" smtClean="0">
                <a:solidFill>
                  <a:srgbClr val="F79709"/>
                </a:solidFill>
              </a:rPr>
              <a:t>en Méditerranée, par une approche systémique</a:t>
            </a:r>
            <a:endParaRPr lang="fr-FR" sz="1000" dirty="0">
              <a:solidFill>
                <a:srgbClr val="F7970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0"/>
            <a:ext cx="2987040" cy="950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643182"/>
            <a:ext cx="6641976" cy="222597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Lutte</a:t>
            </a:r>
            <a:r>
              <a:rPr lang="en-US" dirty="0" smtClean="0"/>
              <a:t> biologique, via l’application des filtrats fongiques des mycoendophytes, contre le puceron noir de la feve; </a:t>
            </a:r>
            <a:r>
              <a:rPr lang="en-US" i="1" dirty="0" smtClean="0"/>
              <a:t>Aphis fabae </a:t>
            </a:r>
            <a:r>
              <a:rPr lang="en-US" dirty="0" smtClean="0"/>
              <a:t>(Hemiptera, Aphididae)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1670" y="5085184"/>
            <a:ext cx="6676794" cy="70127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Khamssa ROUABAH*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Nadia LOMBARKIA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Oussama Ali BENSACI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Berna TUNALI 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 smtClean="0"/>
          </a:p>
          <a:p>
            <a:endParaRPr lang="fr-FR" baseline="30000" dirty="0"/>
          </a:p>
          <a:p>
            <a:endParaRPr lang="fr-FR" baseline="30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357422" y="5857892"/>
            <a:ext cx="6462464" cy="7858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aseline="30000" dirty="0" smtClean="0"/>
              <a:t>1, 2, 3  </a:t>
            </a:r>
            <a:r>
              <a:rPr lang="en-US" sz="900" dirty="0" smtClean="0"/>
              <a:t> </a:t>
            </a:r>
            <a:r>
              <a:rPr lang="fr-FR" sz="900" dirty="0" smtClean="0"/>
              <a:t>Laboratoire</a:t>
            </a:r>
            <a:r>
              <a:rPr lang="en-US" sz="900" dirty="0" smtClean="0"/>
              <a:t> </a:t>
            </a:r>
            <a:r>
              <a:rPr lang="fr-FR" sz="900" dirty="0" smtClean="0"/>
              <a:t>d’Amélioration</a:t>
            </a:r>
            <a:r>
              <a:rPr lang="en-US" sz="900" dirty="0" smtClean="0"/>
              <a:t> des </a:t>
            </a:r>
            <a:r>
              <a:rPr lang="fr-FR" sz="900" dirty="0" smtClean="0"/>
              <a:t>Techniques de Protection Phytosanitaire en Agrosystèmes Montagneux. Département des Sciences Agronomiques, ISVSA, Université Batna 1, Batna, 05000, Algérie. </a:t>
            </a:r>
            <a:endParaRPr lang="en-US" sz="900" dirty="0" smtClean="0"/>
          </a:p>
          <a:p>
            <a:pPr>
              <a:spcBef>
                <a:spcPts val="0"/>
              </a:spcBef>
            </a:pPr>
            <a:r>
              <a:rPr lang="en-US" sz="900" baseline="30000" dirty="0" smtClean="0"/>
              <a:t>4  </a:t>
            </a:r>
            <a:r>
              <a:rPr lang="en-US" sz="900" dirty="0" smtClean="0"/>
              <a:t> </a:t>
            </a:r>
            <a:r>
              <a:rPr lang="fr-FR" sz="900" dirty="0" smtClean="0"/>
              <a:t>Département</a:t>
            </a:r>
            <a:r>
              <a:rPr lang="en-US" sz="900" dirty="0" smtClean="0"/>
              <a:t> </a:t>
            </a:r>
            <a:r>
              <a:rPr lang="fr-FR" sz="900" dirty="0" smtClean="0"/>
              <a:t>de la Protection des Plantes, Faculté  de l’Agriculture, Université Ondokuz Mayis, Turquie.</a:t>
            </a:r>
            <a:endParaRPr lang="en-US" sz="900" dirty="0" smtClean="0"/>
          </a:p>
          <a:p>
            <a:pPr>
              <a:spcBef>
                <a:spcPts val="0"/>
              </a:spcBef>
            </a:pPr>
            <a:r>
              <a:rPr lang="en-US" sz="900" dirty="0" smtClean="0"/>
              <a:t>*  elkhamssa.rouabah@univ-batna.dz</a:t>
            </a:r>
          </a:p>
          <a:p>
            <a:endParaRPr lang="fr-FR" baseline="30000" dirty="0" smtClean="0"/>
          </a:p>
          <a:p>
            <a:endParaRPr lang="fr-FR" baseline="30000" dirty="0" smtClean="0"/>
          </a:p>
          <a:p>
            <a:endParaRPr lang="fr-FR" baseline="30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4038132"/>
            <a:ext cx="1368152" cy="4709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MedForum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2021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0" cap="none" dirty="0" smtClean="0">
                <a:solidFill>
                  <a:schemeClr val="bg1"/>
                </a:solidFill>
                <a:latin typeface="+mn-lt"/>
              </a:rPr>
              <a:t>CIHEAM</a:t>
            </a: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16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24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00108"/>
            <a:ext cx="8496944" cy="648072"/>
          </a:xfrm>
        </p:spPr>
        <p:txBody>
          <a:bodyPr/>
          <a:lstStyle/>
          <a:p>
            <a:r>
              <a:rPr lang="fr-FR" dirty="0" smtClean="0"/>
              <a:t>Introduction et objectifs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7161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929066"/>
            <a:ext cx="20002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929066"/>
            <a:ext cx="23574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/>
          <p:cNvSpPr txBox="1"/>
          <p:nvPr/>
        </p:nvSpPr>
        <p:spPr>
          <a:xfrm>
            <a:off x="214282" y="3214686"/>
            <a:ext cx="192882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Pesticides</a:t>
            </a:r>
            <a:endParaRPr lang="fr-FR" sz="2400" dirty="0"/>
          </a:p>
        </p:txBody>
      </p:sp>
      <p:sp>
        <p:nvSpPr>
          <p:cNvPr id="14" name="Flèche droite 13"/>
          <p:cNvSpPr/>
          <p:nvPr/>
        </p:nvSpPr>
        <p:spPr>
          <a:xfrm>
            <a:off x="2357422" y="2428868"/>
            <a:ext cx="64294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86116" y="3429000"/>
            <a:ext cx="178595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Résistance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58016" y="3286124"/>
            <a:ext cx="107157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Santé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500826" y="5786454"/>
            <a:ext cx="185738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Auxiliaires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857620" y="5857892"/>
            <a:ext cx="200026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Alternatives</a:t>
            </a:r>
            <a:endParaRPr lang="fr-FR" sz="2400" dirty="0"/>
          </a:p>
        </p:txBody>
      </p:sp>
      <p:pic>
        <p:nvPicPr>
          <p:cNvPr id="25" name="Image 24" descr="D:\THESE DOCTORAT 2016\Redaction thèse\photos de la these\Dysaphis plantaginea\Taitements\IMG2019061011095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256"/>
            <a:ext cx="2500330" cy="19288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7" name="ZoneTexte 26"/>
          <p:cNvSpPr txBox="1"/>
          <p:nvPr/>
        </p:nvSpPr>
        <p:spPr>
          <a:xfrm>
            <a:off x="285720" y="6072206"/>
            <a:ext cx="292895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Mycoendophytes ?</a:t>
            </a:r>
            <a:endParaRPr lang="fr-FR" sz="2400" dirty="0"/>
          </a:p>
        </p:txBody>
      </p:sp>
      <p:cxnSp>
        <p:nvCxnSpPr>
          <p:cNvPr id="29" name="Connecteur en arc 28"/>
          <p:cNvCxnSpPr/>
          <p:nvPr/>
        </p:nvCxnSpPr>
        <p:spPr>
          <a:xfrm>
            <a:off x="5429256" y="2500306"/>
            <a:ext cx="914400" cy="70008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Nuage 33"/>
          <p:cNvSpPr/>
          <p:nvPr/>
        </p:nvSpPr>
        <p:spPr>
          <a:xfrm>
            <a:off x="2928926" y="4929198"/>
            <a:ext cx="642942" cy="70008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??</a:t>
            </a:r>
            <a:endParaRPr lang="fr-FR" b="1" dirty="0"/>
          </a:p>
        </p:txBody>
      </p:sp>
      <p:sp>
        <p:nvSpPr>
          <p:cNvPr id="35" name="Éclair 34"/>
          <p:cNvSpPr/>
          <p:nvPr/>
        </p:nvSpPr>
        <p:spPr>
          <a:xfrm flipH="1">
            <a:off x="6000760" y="4572008"/>
            <a:ext cx="642942" cy="914400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7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28670"/>
            <a:ext cx="8568952" cy="648072"/>
          </a:xfrm>
        </p:spPr>
        <p:txBody>
          <a:bodyPr/>
          <a:lstStyle/>
          <a:p>
            <a:r>
              <a:rPr lang="fr-FR" dirty="0" smtClean="0"/>
              <a:t>Matériels et méthodes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Flèche vers le bas 7"/>
          <p:cNvSpPr/>
          <p:nvPr/>
        </p:nvSpPr>
        <p:spPr bwMode="auto">
          <a:xfrm rot="16200000">
            <a:off x="4212815" y="2145111"/>
            <a:ext cx="646934" cy="928696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1033463" rtl="1">
              <a:defRPr/>
            </a:pPr>
            <a:endParaRPr lang="fr-FR" sz="220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14818"/>
            <a:ext cx="2428892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courbée vers la droite 2051"/>
          <p:cNvSpPr/>
          <p:nvPr/>
        </p:nvSpPr>
        <p:spPr>
          <a:xfrm flipH="1">
            <a:off x="7929586" y="4000504"/>
            <a:ext cx="857288" cy="92869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57818" y="5786454"/>
            <a:ext cx="2786082" cy="78581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334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Activité aphicide des filtrats</a:t>
            </a:r>
          </a:p>
        </p:txBody>
      </p:sp>
      <p:sp>
        <p:nvSpPr>
          <p:cNvPr id="13" name="Flèche vers le bas 12"/>
          <p:cNvSpPr/>
          <p:nvPr/>
        </p:nvSpPr>
        <p:spPr bwMode="auto">
          <a:xfrm rot="16200000" flipV="1">
            <a:off x="4498565" y="4645442"/>
            <a:ext cx="646934" cy="928693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1033463" rtl="1">
              <a:defRPr/>
            </a:pPr>
            <a:endParaRPr lang="fr-FR" sz="2200">
              <a:latin typeface="Comic Sans MS" pitchFamily="66" charset="0"/>
            </a:endParaRPr>
          </a:p>
        </p:txBody>
      </p:sp>
      <p:pic>
        <p:nvPicPr>
          <p:cNvPr id="14" name="Picture 74" descr="DSC076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857224" y="5786454"/>
            <a:ext cx="3214710" cy="78581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334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Dispositif expérimental: VCE</a:t>
            </a:r>
          </a:p>
        </p:txBody>
      </p:sp>
      <p:pic>
        <p:nvPicPr>
          <p:cNvPr id="4" name="Picture 2" descr="D:\these de magister 2013\la bibliographie de these\filtrats\DSC02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3286148" cy="208278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5143504" y="3143248"/>
            <a:ext cx="3500462" cy="85725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334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Culture en masse et filtration des 4 filtrats</a:t>
            </a:r>
          </a:p>
        </p:txBody>
      </p:sp>
      <p:pic>
        <p:nvPicPr>
          <p:cNvPr id="1027" name="Picture 3" descr="D:\these de magister 2013\la bibliographie de these\sterilisation superficielle\DSC03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71612"/>
            <a:ext cx="3214710" cy="1725615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214282" y="3214686"/>
            <a:ext cx="4214842" cy="71438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334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Stérilisation superficielle et ensemencement sur PDA</a:t>
            </a:r>
          </a:p>
        </p:txBody>
      </p:sp>
    </p:spTree>
    <p:extLst>
      <p:ext uri="{BB962C8B-B14F-4D97-AF65-F5344CB8AC3E}">
        <p14:creationId xmlns:p14="http://schemas.microsoft.com/office/powerpoint/2010/main" val="6932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496944" cy="648072"/>
          </a:xfrm>
        </p:spPr>
        <p:txBody>
          <a:bodyPr/>
          <a:lstStyle/>
          <a:p>
            <a:r>
              <a:rPr lang="fr-FR" dirty="0" smtClean="0"/>
              <a:t>Résultats et discussion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52228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142844" y="1500174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400" dirty="0" smtClean="0"/>
              <a:t>La toxicité des filtrats fongiques envers les bioagresseurs a été démontrée auparavant (Bensaci et al., 2015; Rouabah et al., 2018).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2844" y="371475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Les filtrats fongiques ont une activité aphicide très variable envers </a:t>
            </a:r>
            <a:r>
              <a:rPr lang="fr-FR" sz="2400" i="1" dirty="0" smtClean="0"/>
              <a:t>Aphis fabae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549950"/>
            <a:ext cx="878687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100" dirty="0" smtClean="0"/>
              <a:t>Bensaci O.A., Daoud H., Lombarkia N., Rouabah K. (2015). Formulation of the endophytic fungus </a:t>
            </a:r>
            <a:r>
              <a:rPr lang="en-US" sz="1100" i="1" dirty="0" smtClean="0"/>
              <a:t>Cladosporium oxysporum </a:t>
            </a:r>
            <a:r>
              <a:rPr lang="en-US" sz="1100" dirty="0" smtClean="0"/>
              <a:t>Berk. &amp; M.A. Curtis</a:t>
            </a:r>
            <a:r>
              <a:rPr lang="en-US" sz="1100" i="1" dirty="0" smtClean="0"/>
              <a:t>, </a:t>
            </a:r>
            <a:r>
              <a:rPr lang="en-US" sz="1100" dirty="0" smtClean="0"/>
              <a:t>isolated from </a:t>
            </a:r>
            <a:r>
              <a:rPr lang="en-US" sz="1100" i="1" dirty="0" smtClean="0"/>
              <a:t>Euphorbia bupleuroides </a:t>
            </a:r>
            <a:r>
              <a:rPr lang="en-US" sz="1100" dirty="0" smtClean="0"/>
              <a:t>subsp. </a:t>
            </a:r>
            <a:r>
              <a:rPr lang="en-US" sz="1100" i="1" dirty="0" smtClean="0"/>
              <a:t>luteola, </a:t>
            </a:r>
            <a:r>
              <a:rPr lang="en-US" sz="1100" dirty="0" smtClean="0"/>
              <a:t>as a new biocontrol tool against the black bean aphid (</a:t>
            </a:r>
            <a:r>
              <a:rPr lang="en-US" sz="1100" i="1" dirty="0" smtClean="0"/>
              <a:t>Aphis fabae </a:t>
            </a:r>
            <a:r>
              <a:rPr lang="en-US" sz="1100" dirty="0" smtClean="0"/>
              <a:t>Scop.).</a:t>
            </a:r>
            <a:r>
              <a:rPr lang="en-US" sz="1100" i="1" dirty="0" smtClean="0"/>
              <a:t> Journal of Plant Protection Research</a:t>
            </a:r>
            <a:r>
              <a:rPr lang="en-US" sz="1100" dirty="0" smtClean="0"/>
              <a:t>, 16/02/2015, vol. 55, p. 80-87.</a:t>
            </a:r>
          </a:p>
          <a:p>
            <a:pPr>
              <a:buFont typeface="Wingdings" pitchFamily="2" charset="2"/>
              <a:buChar char="Ø"/>
            </a:pPr>
            <a:r>
              <a:rPr lang="fr-FR" sz="1100" dirty="0" smtClean="0"/>
              <a:t>Rouabah K., Lombarkia N., Bensaci O.A., Tunali B. (2018). </a:t>
            </a:r>
            <a:r>
              <a:rPr lang="en-US" sz="1100" dirty="0" smtClean="0"/>
              <a:t>Mycoendophytes as pest control agents, using culture filtrates, against green apple aphid; </a:t>
            </a:r>
            <a:r>
              <a:rPr lang="en-US" sz="1100" i="1" dirty="0" smtClean="0"/>
              <a:t>Aphis pomi</a:t>
            </a:r>
            <a:r>
              <a:rPr lang="en-US" sz="1100" dirty="0" smtClean="0"/>
              <a:t> (Hemiptera, Aphididae). </a:t>
            </a:r>
            <a:r>
              <a:rPr lang="en-US" sz="1100" i="1" dirty="0" smtClean="0"/>
              <a:t>International Journal of Biosciences</a:t>
            </a:r>
            <a:r>
              <a:rPr lang="en-US" sz="1100" dirty="0" smtClean="0"/>
              <a:t>, 01/11/2018, vol. 13, p. 16-26. </a:t>
            </a:r>
            <a:endParaRPr lang="fr-FR" sz="1100" dirty="0" smtClean="0"/>
          </a:p>
          <a:p>
            <a:pPr>
              <a:buFont typeface="Wingdings" pitchFamily="2" charset="2"/>
              <a:buChar char="Ø"/>
            </a:pPr>
            <a:endParaRPr lang="fr-FR" sz="24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5720" y="5214950"/>
            <a:ext cx="3643338" cy="43375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Références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786446" y="2214554"/>
            <a:ext cx="114300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715140" y="2786058"/>
            <a:ext cx="107157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072066" y="3357562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143372" y="3571876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7" grpId="0"/>
      <p:bldP spid="8" grpId="0"/>
      <p:bldP spid="9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e_courte_presentation_5_minutes_medforum_2021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modele_courte_presentation_5_minutes_medforum_2021_fr</Template>
  <TotalTime>492</TotalTime>
  <Words>298</Words>
  <Application>Microsoft Office PowerPoint</Application>
  <PresentationFormat>Affichage à l'écran 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modele_courte_presentation_5_minutes_medforum_2021_fr</vt:lpstr>
      <vt:lpstr>Lutte biologique, via l’application des filtrats fongiques des mycoendophytes, contre le puceron noir de la feve; Aphis fabae (Hemiptera, Aphididae)</vt:lpstr>
      <vt:lpstr>Introduction et objectifs</vt:lpstr>
      <vt:lpstr>Matériels et méthodes</vt:lpstr>
      <vt:lpstr>Résultats et discussion</vt:lpstr>
    </vt:vector>
  </TitlesOfParts>
  <Company>Edition TWINS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Lutte biologique, via l’application des filtrats fongiques des mycoendophytes,  contre le puceron noir de la feve; Aphis fabae (Hemiptera, Aphididae)</dc:title>
  <dc:creator>Edition TWINS</dc:creator>
  <cp:lastModifiedBy>Adamolle</cp:lastModifiedBy>
  <cp:revision>38</cp:revision>
  <dcterms:created xsi:type="dcterms:W3CDTF">2021-06-28T21:07:22Z</dcterms:created>
  <dcterms:modified xsi:type="dcterms:W3CDTF">2021-07-05T08:57:49Z</dcterms:modified>
</cp:coreProperties>
</file>