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8" r:id="rId3"/>
    <p:sldId id="266" r:id="rId4"/>
    <p:sldId id="26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6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58D8F-D93B-4C48-AD8E-BBD0140A2F24}" type="datetimeFigureOut">
              <a:rPr lang="fr-FR" smtClean="0"/>
              <a:pPr/>
              <a:t>03/07/2021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7D0E-07EB-454F-A398-3C76921E23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28184" y="1196752"/>
            <a:ext cx="1676400" cy="5112568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35893"/>
            <a:ext cx="5626968" cy="5073427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848872" cy="4729736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79512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3992560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576064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251520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166295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2515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1377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5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0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6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892808" cy="531492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265176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540568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771800" y="6483096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3929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468560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915816" y="6510528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79208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forumciheam2021.sciencesconf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79512" y="1127125"/>
            <a:ext cx="8424936" cy="7920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00818" y="1916831"/>
            <a:ext cx="7467600" cy="45682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ACEB6E-A9E6-46C8-A08A-ECFA30B583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6"/>
          <p:cNvSpPr txBox="1">
            <a:spLocks/>
          </p:cNvSpPr>
          <p:nvPr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July 6 and 7, 2021</a:t>
            </a:r>
            <a:endParaRPr lang="fr-FR" b="1" dirty="0"/>
          </a:p>
        </p:txBody>
      </p:sp>
      <p:sp>
        <p:nvSpPr>
          <p:cNvPr id="19" name="Espace réservé du pied de page 9"/>
          <p:cNvSpPr txBox="1">
            <a:spLocks/>
          </p:cNvSpPr>
          <p:nvPr/>
        </p:nvSpPr>
        <p:spPr>
          <a:xfrm>
            <a:off x="3995936" y="6492240"/>
            <a:ext cx="4709152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MedForum</a:t>
            </a:r>
            <a:r>
              <a:rPr lang="fr-FR" b="1" dirty="0" smtClean="0"/>
              <a:t> 2021 </a:t>
            </a:r>
            <a:r>
              <a:rPr lang="fr-FR" dirty="0" smtClean="0"/>
              <a:t>- </a:t>
            </a:r>
            <a:r>
              <a:rPr kumimoji="0" lang="fr-FR" sz="1100" b="0" i="0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2"/>
              </a:rPr>
              <a:t>forumciheam2021.sciencesconf.org</a:t>
            </a:r>
            <a:endParaRPr kumimoji="0" lang="fr-FR" sz="1100" b="0" i="0" u="none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9532" y="209619"/>
            <a:ext cx="5492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Online MedForum 2021 – CIHEAM Montpellier</a:t>
            </a:r>
          </a:p>
          <a:p>
            <a:pPr algn="l"/>
            <a:r>
              <a:rPr lang="en-US" sz="1000" b="1" dirty="0" smtClean="0">
                <a:solidFill>
                  <a:srgbClr val="F79709"/>
                </a:solidFill>
              </a:rPr>
              <a:t>Understanding the current status, emerging challenges, global uncertainties and </a:t>
            </a:r>
            <a:br>
              <a:rPr lang="en-US" sz="1000" b="1" dirty="0" smtClean="0">
                <a:solidFill>
                  <a:srgbClr val="F79709"/>
                </a:solidFill>
              </a:rPr>
            </a:br>
            <a:r>
              <a:rPr lang="en-US" sz="1000" b="1" dirty="0" smtClean="0">
                <a:solidFill>
                  <a:srgbClr val="F79709"/>
                </a:solidFill>
              </a:rPr>
              <a:t>coping mechanisms of agriculture and food systems around the Mediterranean</a:t>
            </a:r>
            <a:endParaRPr lang="fr-FR" sz="1000" dirty="0">
              <a:solidFill>
                <a:srgbClr val="F7970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0"/>
            <a:ext cx="2987040" cy="950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imlebba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641976" cy="1744960"/>
          </a:xfrm>
        </p:spPr>
        <p:txBody>
          <a:bodyPr>
            <a:normAutofit fontScale="90000"/>
          </a:bodyPr>
          <a:lstStyle/>
          <a:p>
            <a:r>
              <a:rPr lang="en-US" sz="3300" i="1" dirty="0" smtClean="0"/>
              <a:t>In silico</a:t>
            </a:r>
            <a:r>
              <a:rPr lang="en-US" sz="3300" dirty="0" smtClean="0"/>
              <a:t> assessment of insecticidal activity of </a:t>
            </a:r>
            <a:r>
              <a:rPr lang="en-US" sz="3300" i="1" dirty="0" smtClean="0"/>
              <a:t>Thymus algeriensis</a:t>
            </a:r>
            <a:r>
              <a:rPr lang="en-US" sz="3300" dirty="0" smtClean="0"/>
              <a:t> and </a:t>
            </a:r>
            <a:r>
              <a:rPr lang="en-US" sz="3300" i="1" dirty="0" smtClean="0"/>
              <a:t>T. numidicus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5085184"/>
            <a:ext cx="6408712" cy="936104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LEBBAL Aissa 1, RAHAL </a:t>
            </a:r>
            <a:r>
              <a:rPr lang="en-GB" dirty="0" err="1" smtClean="0">
                <a:latin typeface="Calibri" pitchFamily="34" charset="0"/>
              </a:rPr>
              <a:t>Khaled</a:t>
            </a:r>
            <a:r>
              <a:rPr lang="en-GB" dirty="0" smtClean="0">
                <a:latin typeface="Calibri" pitchFamily="34" charset="0"/>
              </a:rPr>
              <a:t> 1, LEBBAL Salim *1</a:t>
            </a:r>
            <a:endParaRPr lang="fr-FR" dirty="0" smtClean="0">
              <a:latin typeface="Calibri" pitchFamily="34" charset="0"/>
            </a:endParaRPr>
          </a:p>
          <a:p>
            <a:endParaRPr lang="fr-FR" baseline="30000" dirty="0" smtClean="0"/>
          </a:p>
          <a:p>
            <a:endParaRPr lang="fr-FR" baseline="30000" dirty="0"/>
          </a:p>
          <a:p>
            <a:endParaRPr lang="fr-FR" baseline="30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4038132"/>
            <a:ext cx="1368152" cy="4709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MedForum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2021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b="0" cap="none" dirty="0" smtClean="0">
                <a:solidFill>
                  <a:schemeClr val="bg1"/>
                </a:solidFill>
                <a:latin typeface="+mn-lt"/>
              </a:rPr>
              <a:t>CIHEAM</a:t>
            </a: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160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7812360" cy="2485751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339752" y="5975113"/>
            <a:ext cx="6462464" cy="873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aseline="30000" dirty="0" smtClean="0"/>
              <a:t>1 </a:t>
            </a:r>
            <a:r>
              <a:rPr lang="en-US" sz="900" baseline="30000" dirty="0" smtClean="0"/>
              <a:t>Faculty of Nature and Life Sciences, University of </a:t>
            </a:r>
            <a:r>
              <a:rPr lang="en-US" sz="900" baseline="30000" dirty="0" err="1" smtClean="0"/>
              <a:t>Khenchela</a:t>
            </a:r>
            <a:r>
              <a:rPr lang="en-US" sz="900" baseline="30000" dirty="0" smtClean="0"/>
              <a:t>, Algeria</a:t>
            </a:r>
            <a:endParaRPr lang="fr-FR" sz="900" baseline="30000" dirty="0" smtClean="0"/>
          </a:p>
          <a:p>
            <a:r>
              <a:rPr lang="en-GB" sz="900" baseline="30000" dirty="0" smtClean="0"/>
              <a:t>* Speaker and corresponding author: email </a:t>
            </a:r>
            <a:r>
              <a:rPr lang="en-GB" sz="900" u="sng" baseline="30000" dirty="0" smtClean="0">
                <a:hlinkClick r:id="rId3"/>
              </a:rPr>
              <a:t>salimlebbal@gmail.com</a:t>
            </a:r>
            <a:r>
              <a:rPr lang="en-GB" sz="900" baseline="30000" dirty="0" smtClean="0"/>
              <a:t> </a:t>
            </a:r>
            <a:endParaRPr lang="fr-FR" sz="900" baseline="30000" dirty="0" smtClean="0"/>
          </a:p>
          <a:p>
            <a:endParaRPr lang="fr-FR" baseline="30000" dirty="0" smtClean="0"/>
          </a:p>
          <a:p>
            <a:endParaRPr lang="fr-FR" baseline="30000" dirty="0" smtClean="0"/>
          </a:p>
          <a:p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35544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1600" dirty="0" smtClean="0"/>
              <a:t>Crop losses due to harmful organisms (pests) can be substantial and may be prevented, or reduced, by crop protection measures </a:t>
            </a:r>
            <a:r>
              <a:rPr lang="en-US" sz="1400" dirty="0" smtClean="0"/>
              <a:t>(</a:t>
            </a:r>
            <a:r>
              <a:rPr lang="en-US" sz="1400" dirty="0" err="1" smtClean="0"/>
              <a:t>Oerke</a:t>
            </a:r>
            <a:r>
              <a:rPr lang="en-US" sz="1400" dirty="0" smtClean="0"/>
              <a:t>, 2006).</a:t>
            </a:r>
            <a:r>
              <a:rPr lang="en-US" sz="1600" dirty="0" smtClean="0"/>
              <a:t> The use of chemical pesticides has numerous advantages. However, </a:t>
            </a:r>
            <a:r>
              <a:rPr lang="en-US" sz="1600" dirty="0" err="1" smtClean="0"/>
              <a:t>i</a:t>
            </a:r>
            <a:r>
              <a:rPr lang="en-GB" sz="1600" dirty="0" smtClean="0"/>
              <a:t>n addition to their direct costs, they have numerous indirect costs, which they include poisoning of farm workers, and the deleterious effects on non-target organisms </a:t>
            </a:r>
            <a:r>
              <a:rPr lang="en-US" sz="1400" dirty="0" smtClean="0"/>
              <a:t>(</a:t>
            </a:r>
            <a:r>
              <a:rPr lang="en-US" sz="1400" dirty="0" err="1" smtClean="0"/>
              <a:t>Lamichhane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2016)</a:t>
            </a:r>
            <a:r>
              <a:rPr lang="fr-FR" sz="1400" dirty="0" smtClean="0"/>
              <a:t>. </a:t>
            </a:r>
            <a:r>
              <a:rPr lang="en-US" sz="1600" dirty="0" smtClean="0"/>
              <a:t>There is a growing interest given these last years to </a:t>
            </a:r>
            <a:r>
              <a:rPr lang="en-US" sz="1600" dirty="0" err="1" smtClean="0"/>
              <a:t>biopesticides</a:t>
            </a:r>
            <a:r>
              <a:rPr lang="en-US" sz="1600" dirty="0" smtClean="0"/>
              <a:t>, for a sustainable development. </a:t>
            </a:r>
            <a:r>
              <a:rPr lang="en-US" sz="1600" dirty="0" err="1" smtClean="0"/>
              <a:t>Biopesticides</a:t>
            </a:r>
            <a:r>
              <a:rPr lang="en-US" sz="1600" dirty="0" smtClean="0"/>
              <a:t> are a group of naturally occurring, often slow-acting protecting agents that are usually safer to humans with minimal residual effects to the environment than conventional pesticides </a:t>
            </a:r>
            <a:r>
              <a:rPr lang="en-US" sz="1400" dirty="0" smtClean="0"/>
              <a:t>(Hassan </a:t>
            </a:r>
            <a:r>
              <a:rPr lang="en-US" sz="1400" dirty="0" err="1" smtClean="0"/>
              <a:t>Adeyemi</a:t>
            </a:r>
            <a:r>
              <a:rPr lang="en-US" sz="1400" dirty="0" smtClean="0"/>
              <a:t>, 2010). </a:t>
            </a:r>
            <a:endParaRPr lang="fr-FR" sz="1600" dirty="0" smtClean="0"/>
          </a:p>
          <a:p>
            <a:pPr algn="just"/>
            <a:r>
              <a:rPr lang="en-GB" sz="1600" dirty="0" smtClean="0"/>
              <a:t>In nature, essential oils play an important role in the protection of the plants as </a:t>
            </a:r>
            <a:r>
              <a:rPr lang="en-GB" sz="1600" dirty="0" err="1" smtClean="0"/>
              <a:t>antibacterials</a:t>
            </a:r>
            <a:r>
              <a:rPr lang="en-GB" sz="1600" dirty="0" smtClean="0"/>
              <a:t>, </a:t>
            </a:r>
            <a:r>
              <a:rPr lang="en-GB" sz="1600" dirty="0" err="1" smtClean="0"/>
              <a:t>antivirals</a:t>
            </a:r>
            <a:r>
              <a:rPr lang="en-GB" sz="1600" dirty="0" smtClean="0"/>
              <a:t>, </a:t>
            </a:r>
            <a:r>
              <a:rPr lang="en-GB" sz="1600" dirty="0" err="1" smtClean="0"/>
              <a:t>antifungals</a:t>
            </a:r>
            <a:r>
              <a:rPr lang="en-GB" sz="1600" dirty="0" smtClean="0"/>
              <a:t>, insecticides </a:t>
            </a:r>
            <a:r>
              <a:rPr lang="en-GB" sz="1400" dirty="0" smtClean="0"/>
              <a:t>(</a:t>
            </a:r>
            <a:r>
              <a:rPr lang="en-GB" sz="1400" dirty="0" err="1" smtClean="0"/>
              <a:t>Bakkali</a:t>
            </a:r>
            <a:r>
              <a:rPr lang="en-GB" sz="1400" dirty="0" smtClean="0"/>
              <a:t> </a:t>
            </a:r>
            <a:r>
              <a:rPr lang="en-GB" sz="1400" i="1" dirty="0" smtClean="0"/>
              <a:t>et al.</a:t>
            </a:r>
            <a:r>
              <a:rPr lang="en-GB" sz="1400" dirty="0" smtClean="0"/>
              <a:t>, 2008). </a:t>
            </a:r>
            <a:endParaRPr lang="fr-FR" sz="1600" dirty="0" smtClean="0"/>
          </a:p>
          <a:p>
            <a:pPr algn="just"/>
            <a:r>
              <a:rPr lang="en-US" sz="1600" i="1" dirty="0" smtClean="0"/>
              <a:t>Thymus algeriensis</a:t>
            </a:r>
            <a:r>
              <a:rPr lang="en-US" sz="1600" dirty="0" smtClean="0"/>
              <a:t> and </a:t>
            </a:r>
            <a:r>
              <a:rPr lang="en-US" sz="1600" i="1" dirty="0" smtClean="0"/>
              <a:t>T. numidicus </a:t>
            </a:r>
            <a:r>
              <a:rPr lang="en-US" sz="1600" dirty="0" smtClean="0"/>
              <a:t>are endemic species to Algeria </a:t>
            </a:r>
            <a:r>
              <a:rPr lang="en-US" sz="1400" dirty="0" smtClean="0"/>
              <a:t>(</a:t>
            </a:r>
            <a:r>
              <a:rPr lang="en-GB" sz="1400" dirty="0" err="1" smtClean="0"/>
              <a:t>Nikolić</a:t>
            </a:r>
            <a:r>
              <a:rPr lang="en-GB" sz="1400" dirty="0" smtClean="0"/>
              <a:t> </a:t>
            </a:r>
            <a:r>
              <a:rPr lang="en-GB" sz="1400" i="1" dirty="0" smtClean="0"/>
              <a:t>et al</a:t>
            </a:r>
            <a:r>
              <a:rPr lang="en-GB" sz="1400" dirty="0" smtClean="0"/>
              <a:t>., 2014</a:t>
            </a:r>
            <a:r>
              <a:rPr lang="en-US" sz="1400" dirty="0" smtClean="0"/>
              <a:t> ; </a:t>
            </a:r>
            <a:r>
              <a:rPr lang="en-GB" sz="1400" dirty="0" err="1" smtClean="0"/>
              <a:t>Kabouche</a:t>
            </a:r>
            <a:r>
              <a:rPr lang="en-GB" sz="1400" dirty="0" smtClean="0"/>
              <a:t> </a:t>
            </a:r>
            <a:r>
              <a:rPr lang="en-GB" sz="1400" i="1" dirty="0" smtClean="0"/>
              <a:t>et al.</a:t>
            </a:r>
            <a:r>
              <a:rPr lang="en-GB" sz="1400" dirty="0" smtClean="0"/>
              <a:t>, 2005</a:t>
            </a:r>
            <a:r>
              <a:rPr lang="en-US" sz="1400" dirty="0" smtClean="0"/>
              <a:t>).</a:t>
            </a:r>
            <a:endParaRPr lang="fr-FR" sz="1600" dirty="0" smtClean="0"/>
          </a:p>
          <a:p>
            <a:pPr algn="just"/>
            <a:r>
              <a:rPr lang="en-GB" sz="1600" dirty="0" smtClean="0"/>
              <a:t>One application of molecular docking is to design pharmaceuticals </a:t>
            </a:r>
            <a:r>
              <a:rPr lang="en-GB" sz="1600" i="1" dirty="0" smtClean="0"/>
              <a:t>in </a:t>
            </a:r>
            <a:r>
              <a:rPr lang="en-GB" sz="1600" i="1" dirty="0" err="1" smtClean="0"/>
              <a:t>silico</a:t>
            </a:r>
            <a:r>
              <a:rPr lang="en-GB" sz="1600" dirty="0" smtClean="0"/>
              <a:t> by optimizing lead candidates targeted against proteins </a:t>
            </a:r>
            <a:r>
              <a:rPr lang="en-GB" sz="1400" dirty="0" smtClean="0"/>
              <a:t>(Thomsen &amp; Christensen, 2006). </a:t>
            </a:r>
            <a:r>
              <a:rPr lang="en-US" sz="1600" dirty="0" smtClean="0"/>
              <a:t>Thus, this work aims to assess the virtual effectiveness of the </a:t>
            </a:r>
            <a:r>
              <a:rPr lang="en-US" sz="1600" i="1" dirty="0" smtClean="0"/>
              <a:t>T. algeriensis </a:t>
            </a:r>
            <a:r>
              <a:rPr lang="en-US" sz="1600" dirty="0" smtClean="0"/>
              <a:t>and </a:t>
            </a:r>
            <a:r>
              <a:rPr lang="en-US" sz="1600" i="1" dirty="0" smtClean="0"/>
              <a:t>T. </a:t>
            </a:r>
            <a:r>
              <a:rPr lang="en-US" sz="1600" i="1" dirty="0" err="1" smtClean="0"/>
              <a:t>numidicus</a:t>
            </a:r>
            <a:r>
              <a:rPr lang="en-US" sz="1600" dirty="0" err="1" smtClean="0"/>
              <a:t>’s</a:t>
            </a:r>
            <a:r>
              <a:rPr lang="en-US" sz="1600" i="1" dirty="0" smtClean="0"/>
              <a:t> </a:t>
            </a:r>
            <a:r>
              <a:rPr lang="en-US" sz="1600" dirty="0" smtClean="0"/>
              <a:t>EO compounds against insects.</a:t>
            </a:r>
            <a:endParaRPr lang="fr-FR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11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and Methods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79512" y="1809328"/>
            <a:ext cx="3820984" cy="4572000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The main objective of this paper is to study the interactions between two molecules: a receptor (</a:t>
            </a:r>
            <a:r>
              <a:rPr lang="en-US" sz="1600" i="1" dirty="0" smtClean="0"/>
              <a:t>Drosophila </a:t>
            </a:r>
            <a:r>
              <a:rPr lang="en-US" sz="1600" i="1" dirty="0" err="1" smtClean="0"/>
              <a:t>melanogaster</a:t>
            </a:r>
            <a:r>
              <a:rPr lang="en-US" sz="1600" dirty="0" smtClean="0"/>
              <a:t> </a:t>
            </a:r>
            <a:r>
              <a:rPr lang="en-US" sz="1600" dirty="0" err="1" smtClean="0"/>
              <a:t>Acetylcholinesterase</a:t>
            </a:r>
            <a:r>
              <a:rPr lang="en-US" sz="1600" dirty="0" smtClean="0"/>
              <a:t>) and a </a:t>
            </a:r>
            <a:r>
              <a:rPr lang="en-US" sz="1600" dirty="0" err="1" smtClean="0"/>
              <a:t>ligand</a:t>
            </a:r>
            <a:r>
              <a:rPr lang="en-US" sz="1600" dirty="0" smtClean="0"/>
              <a:t> by molecular docking, in order to elucidate the potential insecticidal activity of seven compounds of </a:t>
            </a:r>
            <a:r>
              <a:rPr lang="en-US" sz="1600" i="1" dirty="0" smtClean="0"/>
              <a:t>T. algeriensis</a:t>
            </a:r>
            <a:r>
              <a:rPr lang="en-US" sz="1600" dirty="0" smtClean="0"/>
              <a:t> and </a:t>
            </a:r>
            <a:r>
              <a:rPr lang="en-US" sz="1600" i="1" dirty="0" smtClean="0"/>
              <a:t>T. numidicus</a:t>
            </a:r>
            <a:r>
              <a:rPr lang="en-US" sz="1600" dirty="0" smtClean="0"/>
              <a:t> essential oils </a:t>
            </a:r>
          </a:p>
          <a:p>
            <a:endParaRPr lang="fr-FR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214950"/>
            <a:ext cx="2714644" cy="56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857892"/>
            <a:ext cx="1857388" cy="505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857892"/>
            <a:ext cx="1438278" cy="50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286256"/>
            <a:ext cx="1714512" cy="873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Espace réservé du contenu 11"/>
          <p:cNvPicPr>
            <a:picLocks noGrp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928802"/>
            <a:ext cx="350679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429124" y="5786454"/>
            <a:ext cx="3500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 typical docking workflow </a:t>
            </a:r>
          </a:p>
          <a:p>
            <a:pPr algn="ctr"/>
            <a:r>
              <a:rPr lang="en-US" sz="1400" dirty="0" smtClean="0"/>
              <a:t>(Morris &amp; Lim-</a:t>
            </a:r>
            <a:r>
              <a:rPr lang="en-US" sz="1400" dirty="0" err="1" smtClean="0"/>
              <a:t>Wilby</a:t>
            </a:r>
            <a:r>
              <a:rPr lang="en-US" sz="1400" dirty="0" smtClean="0"/>
              <a:t>, 2008)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932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and discussion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dirty="0" smtClean="0"/>
              <a:t>The docking procedure allows the generation of a list of complexes representing the favorable association modes between the </a:t>
            </a:r>
            <a:r>
              <a:rPr lang="en-US" sz="1600" dirty="0" err="1" smtClean="0"/>
              <a:t>ligand</a:t>
            </a:r>
            <a:r>
              <a:rPr lang="en-US" sz="1600" dirty="0" smtClean="0"/>
              <a:t> and the macromolecular receptor. In general, </a:t>
            </a:r>
            <a:r>
              <a:rPr lang="en-GB" sz="1600" dirty="0" smtClean="0"/>
              <a:t>α –</a:t>
            </a:r>
            <a:r>
              <a:rPr lang="en-GB" sz="1600" dirty="0" err="1" smtClean="0"/>
              <a:t>Thujene</a:t>
            </a:r>
            <a:r>
              <a:rPr lang="en-GB" sz="1600" dirty="0" smtClean="0"/>
              <a:t> gave the best affinity result with 1QON </a:t>
            </a:r>
          </a:p>
          <a:p>
            <a:pPr algn="just"/>
            <a:endParaRPr lang="fr-FR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4572032" cy="17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 descr="C:\Documents and Settings\leball\Bureau\result\electrostat-17868-1q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071834" cy="1825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C:\Documents and Settings\leball\Bureau\result\lipophil-17868-1qo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72008"/>
            <a:ext cx="3096835" cy="1824163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857356" y="5929330"/>
            <a:ext cx="1383712" cy="400110"/>
          </a:xfrm>
          <a:prstGeom prst="rect">
            <a:avLst/>
          </a:prstGeom>
        </p:spPr>
        <p:txBody>
          <a:bodyPr wrap="none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Maiandra GD" pitchFamily="34" charset="0"/>
              </a:rPr>
              <a:t>Thank you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1186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short_presentation_5_minutes_medforum_2021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template_short_presentation_5_minutes_medforum_2021_en</Template>
  <TotalTime>155</TotalTime>
  <Words>388</Words>
  <Application>Microsoft Office PowerPoint</Application>
  <PresentationFormat>Affichage à l'écran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template_short_presentation_5_minutes_medforum_2021_en</vt:lpstr>
      <vt:lpstr>In silico assessment of insecticidal activity of Thymus algeriensis and T. numidicus </vt:lpstr>
      <vt:lpstr>Introduction</vt:lpstr>
      <vt:lpstr>Materials and Methods </vt:lpstr>
      <vt:lpstr>Results and 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silico assessment of insecticidal activity of Thymus algeriensis and T. numidicus</dc:title>
  <dc:creator>LENOVO</dc:creator>
  <cp:lastModifiedBy>Adamolle</cp:lastModifiedBy>
  <cp:revision>20</cp:revision>
  <dcterms:created xsi:type="dcterms:W3CDTF">2021-06-28T22:40:24Z</dcterms:created>
  <dcterms:modified xsi:type="dcterms:W3CDTF">2021-07-03T11:54:58Z</dcterms:modified>
</cp:coreProperties>
</file>