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65" r:id="rId3"/>
    <p:sldId id="266" r:id="rId4"/>
    <p:sldId id="267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7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Eucaluptus striclandii</c:v>
          </c:tx>
          <c:spPr>
            <a:solidFill>
              <a:srgbClr val="5B9BD5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-1.0738980969572594E-2"/>
                  <c:y val="1.3509911303913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0-7FCD-4781-BAFD-58C6F30F7023}"/>
                </c:ext>
              </c:extLst>
            </c:dLbl>
            <c:dLbl>
              <c:idx val="1"/>
              <c:layout>
                <c:manualLayout>
                  <c:x val="-1.097418792251342E-2"/>
                  <c:y val="3.1972150156973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1-7FCD-4781-BAFD-58C6F30F7023}"/>
                </c:ext>
              </c:extLst>
            </c:dLbl>
            <c:dLbl>
              <c:idx val="2"/>
              <c:layout>
                <c:manualLayout>
                  <c:x val="-6.1257660781470396E-3"/>
                  <c:y val="3.24200532608774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2-7FCD-4781-BAFD-58C6F30F70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0" i="0" u="none" strike="noStrike" kern="1200" baseline="0">
                    <a:solidFill>
                      <a:srgbClr val="000000"/>
                    </a:solidFill>
                    <a:latin typeface="Times New Roman" pitchFamily="18"/>
                    <a:cs typeface="Times New Roman" pitchFamily="18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errBars>
            <c:errBarType val="both"/>
            <c:errValType val="cust"/>
            <c:noEndCap val="0"/>
            <c:spPr>
              <a:solidFill>
                <a:srgbClr val="000000"/>
              </a:solidFill>
              <a:ln w="12701" cap="flat">
                <a:solidFill>
                  <a:srgbClr val="000000"/>
                </a:solidFill>
                <a:prstDash val="solid"/>
                <a:round/>
              </a:ln>
            </c:spPr>
          </c:errBars>
          <c:cat>
            <c:strLit>
              <c:ptCount val="3"/>
              <c:pt idx="0">
                <c:v>MF</c:v>
              </c:pt>
              <c:pt idx="1">
                <c:v>Décoction</c:v>
              </c:pt>
              <c:pt idx="2">
                <c:v>Infusion</c:v>
              </c:pt>
            </c:strLit>
          </c:cat>
          <c:val>
            <c:numLit>
              <c:formatCode>General</c:formatCode>
              <c:ptCount val="3"/>
              <c:pt idx="0">
                <c:v>586.83999999999946</c:v>
              </c:pt>
              <c:pt idx="1">
                <c:v>628.125</c:v>
              </c:pt>
              <c:pt idx="2">
                <c:v>455.26299999999969</c:v>
              </c:pt>
            </c:numLit>
          </c:val>
        </c:ser>
        <c:ser>
          <c:idx val="1"/>
          <c:order val="1"/>
          <c:tx>
            <c:v>Pistacia lentiscus</c:v>
          </c:tx>
          <c:spPr>
            <a:solidFill>
              <a:srgbClr val="ED7D31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1.217600181633122E-2"/>
                  <c:y val="4.2092652942443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3-7FCD-4781-BAFD-58C6F30F7023}"/>
                </c:ext>
              </c:extLst>
            </c:dLbl>
            <c:dLbl>
              <c:idx val="1"/>
              <c:layout>
                <c:manualLayout>
                  <c:x val="1.4482725746294481E-2"/>
                  <c:y val="3.4047488941046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4-7FCD-4781-BAFD-58C6F30F7023}"/>
                </c:ext>
              </c:extLst>
            </c:dLbl>
            <c:dLbl>
              <c:idx val="2"/>
              <c:layout>
                <c:manualLayout>
                  <c:x val="2.8136225787717642E-2"/>
                  <c:y val="4.6767977445169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5-7FCD-4781-BAFD-58C6F30F70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0" i="0" u="none" strike="noStrike" kern="1200" baseline="0">
                    <a:solidFill>
                      <a:srgbClr val="000000"/>
                    </a:solidFill>
                    <a:latin typeface="Times New Roman" pitchFamily="18"/>
                    <a:cs typeface="Times New Roman" pitchFamily="18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errBars>
            <c:errBarType val="both"/>
            <c:errValType val="cust"/>
            <c:noEndCap val="0"/>
            <c:spPr>
              <a:solidFill>
                <a:srgbClr val="000000"/>
              </a:solidFill>
              <a:ln w="12701" cap="flat">
                <a:solidFill>
                  <a:srgbClr val="000000"/>
                </a:solidFill>
                <a:prstDash val="solid"/>
                <a:round/>
              </a:ln>
            </c:spPr>
          </c:errBars>
          <c:cat>
            <c:strLit>
              <c:ptCount val="3"/>
              <c:pt idx="0">
                <c:v>MF</c:v>
              </c:pt>
              <c:pt idx="1">
                <c:v>Décoction</c:v>
              </c:pt>
              <c:pt idx="2">
                <c:v>Infusion</c:v>
              </c:pt>
            </c:strLit>
          </c:cat>
          <c:val>
            <c:numLit>
              <c:formatCode>General</c:formatCode>
              <c:ptCount val="3"/>
              <c:pt idx="0">
                <c:v>261.17599999999999</c:v>
              </c:pt>
              <c:pt idx="1">
                <c:v>132.15700000000001</c:v>
              </c:pt>
              <c:pt idx="2">
                <c:v>226.92500000000001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615616"/>
        <c:axId val="137613696"/>
      </c:barChart>
      <c:valAx>
        <c:axId val="137613696"/>
        <c:scaling>
          <c:orientation val="minMax"/>
        </c:scaling>
        <c:delete val="0"/>
        <c:axPos val="l"/>
        <c:title>
          <c:tx>
            <c:rich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1" i="0" u="none" strike="noStrike" kern="1200" baseline="0">
                    <a:solidFill>
                      <a:srgbClr val="000000"/>
                    </a:solidFill>
                    <a:latin typeface="Times New Roman" pitchFamily="18"/>
                    <a:cs typeface="Times New Roman" pitchFamily="18"/>
                  </a:defRPr>
                </a:pPr>
                <a:r>
                  <a:rPr lang="fr-FR" sz="900" b="1" i="0" u="none" strike="noStrike" kern="1200" cap="none" spc="0" baseline="0">
                    <a:solidFill>
                      <a:srgbClr val="000000"/>
                    </a:solidFill>
                    <a:uFillTx/>
                    <a:latin typeface="Times New Roman" pitchFamily="18"/>
                    <a:cs typeface="Times New Roman" pitchFamily="18"/>
                  </a:rPr>
                  <a:t>Concentration en mg eq AG/g de MS</a:t>
                </a:r>
              </a:p>
            </c:rich>
          </c:tx>
          <c:layout>
            <c:manualLayout>
              <c:xMode val="edge"/>
              <c:yMode val="edge"/>
              <c:x val="3.0555554922176889E-2"/>
              <c:y val="8.9934336353892794E-2"/>
            </c:manualLayout>
          </c:layout>
          <c:overlay val="0"/>
          <c:spPr>
            <a:noFill/>
            <a:ln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noFill/>
          <a:ln w="12701" cap="flat">
            <a:solidFill>
              <a:srgbClr val="747474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900" b="0" i="0" u="none" strike="noStrike" kern="1200" baseline="0">
                <a:solidFill>
                  <a:srgbClr val="000000"/>
                </a:solidFill>
                <a:latin typeface="Calibri"/>
              </a:defRPr>
            </a:pPr>
            <a:endParaRPr lang="fr-FR"/>
          </a:p>
        </c:txPr>
        <c:crossAx val="137615616"/>
        <c:crosses val="autoZero"/>
        <c:crossBetween val="between"/>
      </c:valAx>
      <c:catAx>
        <c:axId val="137615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2701" cap="flat">
            <a:solidFill>
              <a:srgbClr val="747474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900" b="1" i="0" u="none" strike="noStrike" kern="1200" baseline="0">
                <a:solidFill>
                  <a:srgbClr val="000000"/>
                </a:solidFill>
                <a:latin typeface="Times New Roman" pitchFamily="18"/>
                <a:cs typeface="Times New Roman" pitchFamily="18"/>
              </a:defRPr>
            </a:pPr>
            <a:endParaRPr lang="fr-FR"/>
          </a:p>
        </c:txPr>
        <c:crossAx val="137613696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68100494088562857"/>
          <c:y val="0.73258518859351063"/>
        </c:manualLayout>
      </c:layout>
      <c:overlay val="0"/>
      <c:spPr>
        <a:noFill/>
        <a:ln>
          <a:noFill/>
        </a:ln>
      </c:spPr>
      <c:txPr>
        <a:bodyPr lIns="0" tIns="0" rIns="0" bIns="0"/>
        <a:lstStyle/>
        <a:p>
          <a:pPr marL="0" marR="0" indent="0" defTabSz="914400" fontAlgn="auto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tabLst/>
            <a:defRPr sz="900" b="1" i="1" u="none" strike="noStrike" kern="1200" baseline="0">
              <a:solidFill>
                <a:srgbClr val="000000"/>
              </a:solidFill>
              <a:latin typeface="Times New Roman" pitchFamily="18"/>
              <a:cs typeface="Times New Roman" pitchFamily="18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fr-FR" sz="1000" b="0" i="0" u="none" strike="noStrike" kern="1200" baseline="0">
          <a:solidFill>
            <a:srgbClr val="000000"/>
          </a:solidFill>
          <a:latin typeface="Calibri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65402052016236"/>
          <c:y val="4.7323021048126031E-2"/>
          <c:w val="0.49582868050584639"/>
          <c:h val="0.67652527319943667"/>
        </c:manualLayout>
      </c:layout>
      <c:barChart>
        <c:barDir val="col"/>
        <c:grouping val="clustered"/>
        <c:varyColors val="0"/>
        <c:ser>
          <c:idx val="0"/>
          <c:order val="0"/>
          <c:tx>
            <c:v>Eucaluptus striclandii</c:v>
          </c:tx>
          <c:spPr>
            <a:solidFill>
              <a:srgbClr val="5B9BD5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6.9786259584552313E-2"/>
                  <c:y val="0.121710227337757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0-4C8B-466E-BD1D-230D3815C20B}"/>
                </c:ext>
              </c:extLst>
            </c:dLbl>
            <c:dLbl>
              <c:idx val="1"/>
              <c:layout>
                <c:manualLayout>
                  <c:x val="8.0467183299642295E-2"/>
                  <c:y val="2.603137499385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1-4C8B-466E-BD1D-230D3815C20B}"/>
                </c:ext>
              </c:extLst>
            </c:dLbl>
            <c:dLbl>
              <c:idx val="2"/>
              <c:layout>
                <c:manualLayout>
                  <c:x val="8.2521972338725297E-2"/>
                  <c:y val="9.31743465899338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2-4C8B-466E-BD1D-230D3815C2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sz="9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errBars>
            <c:errBarType val="both"/>
            <c:errValType val="cust"/>
            <c:noEndCap val="0"/>
            <c:spPr>
              <a:solidFill>
                <a:srgbClr val="000000"/>
              </a:solidFill>
              <a:ln w="6345" cap="flat">
                <a:solidFill>
                  <a:srgbClr val="000000"/>
                </a:solidFill>
                <a:prstDash val="solid"/>
                <a:round/>
              </a:ln>
            </c:spPr>
          </c:errBars>
          <c:cat>
            <c:strLit>
              <c:ptCount val="3"/>
              <c:pt idx="0">
                <c:v>MF</c:v>
              </c:pt>
              <c:pt idx="1">
                <c:v>Décoction</c:v>
              </c:pt>
              <c:pt idx="2">
                <c:v>Infusion</c:v>
              </c:pt>
            </c:strLit>
          </c:cat>
          <c:val>
            <c:numLit>
              <c:formatCode>General</c:formatCode>
              <c:ptCount val="3"/>
              <c:pt idx="0">
                <c:v>101.05200000000001</c:v>
              </c:pt>
              <c:pt idx="1">
                <c:v>372.72699999999759</c:v>
              </c:pt>
              <c:pt idx="2">
                <c:v>117.5</c:v>
              </c:pt>
            </c:numLit>
          </c:val>
        </c:ser>
        <c:ser>
          <c:idx val="1"/>
          <c:order val="1"/>
          <c:tx>
            <c:v>Pistacia lentiscus</c:v>
          </c:tx>
          <c:spPr>
            <a:solidFill>
              <a:srgbClr val="ED7D31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0"/>
            <c:spPr>
              <a:solidFill>
                <a:srgbClr val="000000"/>
              </a:solidFill>
              <a:ln w="6345" cap="flat">
                <a:solidFill>
                  <a:srgbClr val="000000"/>
                </a:solidFill>
                <a:prstDash val="solid"/>
                <a:round/>
              </a:ln>
            </c:spPr>
          </c:errBars>
          <c:cat>
            <c:strLit>
              <c:ptCount val="3"/>
              <c:pt idx="0">
                <c:v>MF</c:v>
              </c:pt>
              <c:pt idx="1">
                <c:v>Décoction</c:v>
              </c:pt>
              <c:pt idx="2">
                <c:v>Infusion</c:v>
              </c:pt>
            </c:strLit>
          </c:cat>
          <c:val>
            <c:numLit>
              <c:formatCode>General</c:formatCode>
              <c:ptCount val="3"/>
              <c:pt idx="0">
                <c:v>9.61</c:v>
              </c:pt>
              <c:pt idx="1">
                <c:v>7.18</c:v>
              </c:pt>
              <c:pt idx="2">
                <c:v>4.9300000000000024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219136"/>
        <c:axId val="144217216"/>
      </c:barChart>
      <c:valAx>
        <c:axId val="14421721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 algn="ctr">
                  <a:defRPr/>
                </a:pPr>
                <a:r>
                  <a:rPr lang="fr-FR"/>
                  <a:t>Concentration en mg eq Q/g MS</a:t>
                </a:r>
              </a:p>
            </c:rich>
          </c:tx>
          <c:layout/>
          <c:overlay val="0"/>
          <c:spPr>
            <a:noFill/>
            <a:ln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noFill/>
          <a:ln w="6345" cap="flat">
            <a:solidFill>
              <a:srgbClr val="898989"/>
            </a:solidFill>
            <a:prstDash val="solid"/>
            <a:round/>
          </a:ln>
        </c:spPr>
        <c:crossAx val="144219136"/>
        <c:crosses val="autoZero"/>
        <c:crossBetween val="between"/>
      </c:valAx>
      <c:catAx>
        <c:axId val="144219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45" cap="flat">
            <a:solidFill>
              <a:srgbClr val="898989"/>
            </a:solidFill>
            <a:prstDash val="solid"/>
            <a:round/>
          </a:ln>
        </c:spPr>
        <c:crossAx val="144217216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fr-FR" sz="1000" b="0" i="0" u="none" strike="noStrike" kern="1200" baseline="0">
          <a:solidFill>
            <a:srgbClr val="000000"/>
          </a:solidFill>
          <a:latin typeface="Calibri"/>
        </a:defRPr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60517346396589"/>
          <c:y val="0.30374917283247532"/>
          <c:w val="0.58200735240119439"/>
          <c:h val="0.43043031156835582"/>
        </c:manualLayout>
      </c:layout>
      <c:barChart>
        <c:barDir val="col"/>
        <c:grouping val="clustered"/>
        <c:varyColors val="0"/>
        <c:ser>
          <c:idx val="0"/>
          <c:order val="0"/>
          <c:tx>
            <c:v>Eucalyptus</c:v>
          </c:tx>
          <c:spPr>
            <a:solidFill>
              <a:srgbClr val="5B9BD5"/>
            </a:solidFill>
            <a:ln>
              <a:noFill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Times New Roman" pitchFamily="18"/>
                        <a:cs typeface="Times New Roman" pitchFamily="18"/>
                      </a:rPr>
                      <a:t>0,17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0-4D94-45C6-BE06-80BFEFD5865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0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Times New Roman" pitchFamily="18"/>
                        <a:cs typeface="Times New Roman" pitchFamily="18"/>
                      </a:rPr>
                      <a:t>0,69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1-4D94-45C6-BE06-80BFEFD5865A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0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Times New Roman" pitchFamily="18"/>
                        <a:cs typeface="Times New Roman" pitchFamily="18"/>
                      </a:rPr>
                      <a:t>1,40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2-4D94-45C6-BE06-80BFEFD586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1000" b="0" i="0" u="none" strike="noStrike" kern="1200" baseline="0">
                    <a:solidFill>
                      <a:srgbClr val="000000"/>
                    </a:solidFill>
                    <a:latin typeface="Times New Roman" pitchFamily="18"/>
                    <a:cs typeface="Times New Roman" pitchFamily="18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errBars>
            <c:errBarType val="both"/>
            <c:errValType val="cust"/>
            <c:noEndCap val="0"/>
            <c:spPr>
              <a:solidFill>
                <a:srgbClr val="000000"/>
              </a:solidFill>
              <a:ln w="6345" cap="flat">
                <a:solidFill>
                  <a:srgbClr val="000000"/>
                </a:solidFill>
                <a:prstDash val="solid"/>
                <a:round/>
              </a:ln>
            </c:spPr>
          </c:errBars>
          <c:cat>
            <c:strLit>
              <c:ptCount val="3"/>
              <c:pt idx="0">
                <c:v>Décoction</c:v>
              </c:pt>
              <c:pt idx="1">
                <c:v>Infusion</c:v>
              </c:pt>
              <c:pt idx="2">
                <c:v>MF </c:v>
              </c:pt>
            </c:strLit>
          </c:cat>
          <c:val>
            <c:numLit>
              <c:formatCode>General</c:formatCode>
              <c:ptCount val="3"/>
              <c:pt idx="0">
                <c:v>0.17900262205633671</c:v>
              </c:pt>
              <c:pt idx="1">
                <c:v>0.695034532046645</c:v>
              </c:pt>
              <c:pt idx="2">
                <c:v>1.4015756680262554</c:v>
              </c:pt>
            </c:numLit>
          </c:val>
        </c:ser>
        <c:ser>
          <c:idx val="1"/>
          <c:order val="1"/>
          <c:tx>
            <c:v>PL</c:v>
          </c:tx>
          <c:spPr>
            <a:solidFill>
              <a:srgbClr val="ED7D31"/>
            </a:solidFill>
            <a:ln>
              <a:noFill/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Times New Roman" pitchFamily="18"/>
                        <a:cs typeface="Times New Roman" pitchFamily="18"/>
                      </a:rPr>
                      <a:t>7,31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3-4D94-45C6-BE06-80BFEFD5865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0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Times New Roman" pitchFamily="18"/>
                        <a:cs typeface="Times New Roman" pitchFamily="18"/>
                      </a:rPr>
                      <a:t>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4-4D94-45C6-BE06-80BFEFD5865A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000" b="0" i="0" u="none" strike="noStrike" kern="1200" cap="none" spc="0" baseline="0">
                        <a:solidFill>
                          <a:srgbClr val="000000"/>
                        </a:solidFill>
                        <a:uFillTx/>
                        <a:latin typeface="Times New Roman" pitchFamily="18"/>
                        <a:cs typeface="Times New Roman" pitchFamily="18"/>
                      </a:rPr>
                      <a:t>13,11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; </c:separator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5-4D94-45C6-BE06-80BFEFD586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1000" b="0" i="0" u="none" strike="noStrike" kern="1200" baseline="0">
                    <a:solidFill>
                      <a:srgbClr val="000000"/>
                    </a:solidFill>
                    <a:latin typeface="Times New Roman" pitchFamily="18"/>
                    <a:cs typeface="Times New Roman" pitchFamily="18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errBars>
            <c:errBarType val="both"/>
            <c:errValType val="cust"/>
            <c:noEndCap val="0"/>
            <c:spPr>
              <a:solidFill>
                <a:srgbClr val="000000"/>
              </a:solidFill>
              <a:ln w="6345" cap="flat">
                <a:solidFill>
                  <a:srgbClr val="000000"/>
                </a:solidFill>
                <a:prstDash val="solid"/>
                <a:round/>
              </a:ln>
            </c:spPr>
          </c:errBars>
          <c:cat>
            <c:strLit>
              <c:ptCount val="3"/>
              <c:pt idx="0">
                <c:v>Décoction</c:v>
              </c:pt>
              <c:pt idx="1">
                <c:v>Infusion</c:v>
              </c:pt>
              <c:pt idx="2">
                <c:v>MF </c:v>
              </c:pt>
            </c:strLit>
          </c:cat>
          <c:val>
            <c:numLit>
              <c:formatCode>General</c:formatCode>
              <c:ptCount val="3"/>
              <c:pt idx="0">
                <c:v>7.3199020524378557</c:v>
              </c:pt>
              <c:pt idx="1">
                <c:v>2.0089896918502541</c:v>
              </c:pt>
              <c:pt idx="2">
                <c:v>13.119571657209377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557184"/>
        <c:axId val="144542720"/>
      </c:barChart>
      <c:valAx>
        <c:axId val="144542720"/>
        <c:scaling>
          <c:orientation val="minMax"/>
        </c:scaling>
        <c:delete val="0"/>
        <c:axPos val="l"/>
        <c:title>
          <c:tx>
            <c:rich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1000" b="1" i="0" u="none" strike="noStrike" kern="1200" baseline="0">
                    <a:solidFill>
                      <a:srgbClr val="000000"/>
                    </a:solidFill>
                    <a:latin typeface="Times New Roman" pitchFamily="18"/>
                    <a:cs typeface="Times New Roman" pitchFamily="18"/>
                  </a:defRPr>
                </a:pPr>
                <a:r>
                  <a:rPr lang="fr-FR" sz="1000" b="1" i="0" u="none" strike="noStrike" kern="1200" cap="none" spc="0" baseline="0">
                    <a:solidFill>
                      <a:srgbClr val="000000"/>
                    </a:solidFill>
                    <a:uFillTx/>
                    <a:latin typeface="Times New Roman" pitchFamily="18"/>
                    <a:cs typeface="Times New Roman" pitchFamily="18"/>
                  </a:rPr>
                  <a:t>CI50 en mg/l</a:t>
                </a:r>
              </a:p>
            </c:rich>
          </c:tx>
          <c:layout>
            <c:manualLayout>
              <c:xMode val="edge"/>
              <c:yMode val="edge"/>
              <c:x val="3.3594252858667142E-2"/>
              <c:y val="0.31102882347380417"/>
            </c:manualLayout>
          </c:layout>
          <c:overlay val="0"/>
          <c:spPr>
            <a:noFill/>
            <a:ln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noFill/>
          <a:ln w="6345" cap="flat">
            <a:solidFill>
              <a:srgbClr val="89898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900" b="0" i="0" u="none" strike="noStrike" kern="1200" baseline="0">
                <a:solidFill>
                  <a:srgbClr val="000000"/>
                </a:solidFill>
                <a:latin typeface="Calibri"/>
              </a:defRPr>
            </a:pPr>
            <a:endParaRPr lang="fr-FR"/>
          </a:p>
        </c:txPr>
        <c:crossAx val="144557184"/>
        <c:crosses val="autoZero"/>
        <c:crossBetween val="between"/>
      </c:valAx>
      <c:catAx>
        <c:axId val="144557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45" cap="flat">
            <a:solidFill>
              <a:srgbClr val="89898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900" b="1" i="0" u="none" strike="noStrike" kern="1200" baseline="0">
                <a:solidFill>
                  <a:srgbClr val="000000"/>
                </a:solidFill>
                <a:latin typeface="Times New Roman" pitchFamily="18"/>
                <a:cs typeface="Times New Roman" pitchFamily="18"/>
              </a:defRPr>
            </a:pPr>
            <a:endParaRPr lang="fr-FR"/>
          </a:p>
        </c:txPr>
        <c:crossAx val="144542720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fr-FR" sz="1000" b="0" i="0" u="none" strike="noStrike" kern="1200" baseline="0">
          <a:solidFill>
            <a:srgbClr val="000000"/>
          </a:solidFill>
          <a:latin typeface="Calibri"/>
        </a:defRPr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0"/>
          <c:y val="0"/>
          <c:w val="0.93842617318212651"/>
          <c:h val="0.79227392170472577"/>
        </c:manualLayout>
      </c:layout>
      <c:barChart>
        <c:barDir val="col"/>
        <c:grouping val="clustered"/>
        <c:varyColors val="0"/>
        <c:ser>
          <c:idx val="0"/>
          <c:order val="0"/>
          <c:tx>
            <c:v>Listeria monocytogenes </c:v>
          </c:tx>
          <c:spPr>
            <a:solidFill>
              <a:srgbClr val="5B9BD5"/>
            </a:solidFill>
            <a:ln>
              <a:noFill/>
            </a:ln>
          </c:spPr>
          <c:invertIfNegative val="0"/>
          <c:cat>
            <c:strLit>
              <c:ptCount val="10"/>
              <c:pt idx="0">
                <c:v>Décoction ES</c:v>
              </c:pt>
              <c:pt idx="1">
                <c:v>Infusion ES</c:v>
              </c:pt>
              <c:pt idx="2">
                <c:v>MF ES</c:v>
              </c:pt>
              <c:pt idx="3">
                <c:v>Décoction PL</c:v>
              </c:pt>
              <c:pt idx="4">
                <c:v>Infusion PL</c:v>
              </c:pt>
              <c:pt idx="5">
                <c:v>MF PL</c:v>
              </c:pt>
              <c:pt idx="6">
                <c:v>Doxycycline</c:v>
              </c:pt>
              <c:pt idx="7">
                <c:v>Erythromycine</c:v>
              </c:pt>
              <c:pt idx="8">
                <c:v>Pénicilline</c:v>
              </c:pt>
              <c:pt idx="9">
                <c:v>Ampicilline</c:v>
              </c:pt>
            </c:strLit>
          </c:cat>
          <c:val>
            <c:numLit>
              <c:formatCode>General</c:formatCode>
              <c:ptCount val="10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  <c:pt idx="5">
                <c:v>0</c:v>
              </c:pt>
              <c:pt idx="6">
                <c:v>42</c:v>
              </c:pt>
              <c:pt idx="7">
                <c:v>27</c:v>
              </c:pt>
              <c:pt idx="8">
                <c:v>0</c:v>
              </c:pt>
              <c:pt idx="9">
                <c:v>0</c:v>
              </c:pt>
            </c:numLit>
          </c:val>
        </c:ser>
        <c:ser>
          <c:idx val="1"/>
          <c:order val="1"/>
          <c:tx>
            <c:v>Staphyloccocus aureus          </c:v>
          </c:tx>
          <c:spPr>
            <a:solidFill>
              <a:srgbClr val="ED7D31"/>
            </a:solidFill>
            <a:ln>
              <a:noFill/>
            </a:ln>
          </c:spPr>
          <c:invertIfNegative val="0"/>
          <c:cat>
            <c:strLit>
              <c:ptCount val="10"/>
              <c:pt idx="0">
                <c:v>Décoction ES</c:v>
              </c:pt>
              <c:pt idx="1">
                <c:v>Infusion ES</c:v>
              </c:pt>
              <c:pt idx="2">
                <c:v>MF ES</c:v>
              </c:pt>
              <c:pt idx="3">
                <c:v>Décoction PL</c:v>
              </c:pt>
              <c:pt idx="4">
                <c:v>Infusion PL</c:v>
              </c:pt>
              <c:pt idx="5">
                <c:v>MF PL</c:v>
              </c:pt>
              <c:pt idx="6">
                <c:v>Doxycycline</c:v>
              </c:pt>
              <c:pt idx="7">
                <c:v>Erythromycine</c:v>
              </c:pt>
              <c:pt idx="8">
                <c:v>Pénicilline</c:v>
              </c:pt>
              <c:pt idx="9">
                <c:v>Ampicilline</c:v>
              </c:pt>
            </c:strLit>
          </c:cat>
          <c:val>
            <c:numLit>
              <c:formatCode>General</c:formatCode>
              <c:ptCount val="10"/>
              <c:pt idx="0">
                <c:v>22</c:v>
              </c:pt>
              <c:pt idx="1">
                <c:v>21</c:v>
              </c:pt>
              <c:pt idx="2">
                <c:v>15</c:v>
              </c:pt>
              <c:pt idx="3">
                <c:v>20</c:v>
              </c:pt>
              <c:pt idx="4">
                <c:v>30</c:v>
              </c:pt>
              <c:pt idx="5">
                <c:v>25</c:v>
              </c:pt>
              <c:pt idx="6">
                <c:v>35</c:v>
              </c:pt>
              <c:pt idx="7">
                <c:v>16</c:v>
              </c:pt>
              <c:pt idx="8">
                <c:v>13</c:v>
              </c:pt>
              <c:pt idx="9">
                <c:v>0</c:v>
              </c:pt>
            </c:numLit>
          </c:val>
        </c:ser>
        <c:ser>
          <c:idx val="2"/>
          <c:order val="2"/>
          <c:tx>
            <c:v>Escherichia.coli</c:v>
          </c:tx>
          <c:spPr>
            <a:solidFill>
              <a:srgbClr val="A5A5A5"/>
            </a:solidFill>
            <a:ln>
              <a:noFill/>
            </a:ln>
          </c:spPr>
          <c:invertIfNegative val="0"/>
          <c:cat>
            <c:strLit>
              <c:ptCount val="10"/>
              <c:pt idx="0">
                <c:v>Décoction ES</c:v>
              </c:pt>
              <c:pt idx="1">
                <c:v>Infusion ES</c:v>
              </c:pt>
              <c:pt idx="2">
                <c:v>MF ES</c:v>
              </c:pt>
              <c:pt idx="3">
                <c:v>Décoction PL</c:v>
              </c:pt>
              <c:pt idx="4">
                <c:v>Infusion PL</c:v>
              </c:pt>
              <c:pt idx="5">
                <c:v>MF PL</c:v>
              </c:pt>
              <c:pt idx="6">
                <c:v>Doxycycline</c:v>
              </c:pt>
              <c:pt idx="7">
                <c:v>Erythromycine</c:v>
              </c:pt>
              <c:pt idx="8">
                <c:v>Pénicilline</c:v>
              </c:pt>
              <c:pt idx="9">
                <c:v>Ampicilline</c:v>
              </c:pt>
            </c:strLit>
          </c:cat>
          <c:val>
            <c:numLit>
              <c:formatCode>General</c:formatCode>
              <c:ptCount val="10"/>
              <c:pt idx="0">
                <c:v>16</c:v>
              </c:pt>
              <c:pt idx="1">
                <c:v>22</c:v>
              </c:pt>
              <c:pt idx="2">
                <c:v>15</c:v>
              </c:pt>
              <c:pt idx="3">
                <c:v>16</c:v>
              </c:pt>
              <c:pt idx="4">
                <c:v>14</c:v>
              </c:pt>
              <c:pt idx="5">
                <c:v>15</c:v>
              </c:pt>
              <c:pt idx="6">
                <c:v>18</c:v>
              </c:pt>
              <c:pt idx="7">
                <c:v>15</c:v>
              </c:pt>
              <c:pt idx="8">
                <c:v>8</c:v>
              </c:pt>
              <c:pt idx="9">
                <c:v>27</c:v>
              </c:pt>
            </c:numLit>
          </c:val>
        </c:ser>
        <c:ser>
          <c:idx val="3"/>
          <c:order val="3"/>
          <c:tx>
            <c:v>Pseudomonas aerogenosa </c:v>
          </c:tx>
          <c:spPr>
            <a:solidFill>
              <a:srgbClr val="FFC000"/>
            </a:solidFill>
            <a:ln>
              <a:noFill/>
            </a:ln>
          </c:spPr>
          <c:invertIfNegative val="0"/>
          <c:cat>
            <c:strLit>
              <c:ptCount val="10"/>
              <c:pt idx="0">
                <c:v>Décoction ES</c:v>
              </c:pt>
              <c:pt idx="1">
                <c:v>Infusion ES</c:v>
              </c:pt>
              <c:pt idx="2">
                <c:v>MF ES</c:v>
              </c:pt>
              <c:pt idx="3">
                <c:v>Décoction PL</c:v>
              </c:pt>
              <c:pt idx="4">
                <c:v>Infusion PL</c:v>
              </c:pt>
              <c:pt idx="5">
                <c:v>MF PL</c:v>
              </c:pt>
              <c:pt idx="6">
                <c:v>Doxycycline</c:v>
              </c:pt>
              <c:pt idx="7">
                <c:v>Erythromycine</c:v>
              </c:pt>
              <c:pt idx="8">
                <c:v>Pénicilline</c:v>
              </c:pt>
              <c:pt idx="9">
                <c:v>Ampicilline</c:v>
              </c:pt>
            </c:strLit>
          </c:cat>
          <c:val>
            <c:numLit>
              <c:formatCode>General</c:formatCode>
              <c:ptCount val="10"/>
              <c:pt idx="0">
                <c:v>20</c:v>
              </c:pt>
              <c:pt idx="1">
                <c:v>19</c:v>
              </c:pt>
              <c:pt idx="2">
                <c:v>18</c:v>
              </c:pt>
              <c:pt idx="3">
                <c:v>25</c:v>
              </c:pt>
              <c:pt idx="4">
                <c:v>25</c:v>
              </c:pt>
              <c:pt idx="5">
                <c:v>23</c:v>
              </c:pt>
              <c:pt idx="6">
                <c:v>35</c:v>
              </c:pt>
              <c:pt idx="7">
                <c:v>12</c:v>
              </c:pt>
              <c:pt idx="8">
                <c:v>33</c:v>
              </c:pt>
              <c:pt idx="9">
                <c:v>31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4720640"/>
        <c:axId val="144702464"/>
      </c:barChart>
      <c:valAx>
        <c:axId val="14470246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900" b="0" i="0" u="none" strike="noStrike" kern="1200" baseline="0">
                <a:solidFill>
                  <a:srgbClr val="000000"/>
                </a:solidFill>
                <a:latin typeface="Calibri"/>
              </a:defRPr>
            </a:pPr>
            <a:endParaRPr lang="fr-FR"/>
          </a:p>
        </c:txPr>
        <c:crossAx val="144720640"/>
        <c:crosses val="autoZero"/>
        <c:crossBetween val="between"/>
      </c:valAx>
      <c:catAx>
        <c:axId val="144720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800" b="0" i="0" u="none" strike="noStrike" kern="1200" baseline="0">
                <a:solidFill>
                  <a:srgbClr val="000000"/>
                </a:solidFill>
                <a:latin typeface="Calibri"/>
              </a:defRPr>
            </a:pPr>
            <a:endParaRPr lang="fr-FR"/>
          </a:p>
        </c:txPr>
        <c:crossAx val="144702464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"/>
          <c:y val="1.6998886562677484E-3"/>
          <c:w val="0.5850625622228256"/>
          <c:h val="0.26913194949956831"/>
        </c:manualLayout>
      </c:layout>
      <c:overlay val="0"/>
      <c:spPr>
        <a:noFill/>
        <a:ln>
          <a:noFill/>
        </a:ln>
      </c:spPr>
      <c:txPr>
        <a:bodyPr lIns="0" tIns="0" rIns="0" bIns="0"/>
        <a:lstStyle/>
        <a:p>
          <a:pPr marL="0" marR="0" indent="0" defTabSz="914400" fontAlgn="auto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tabLst/>
            <a:defRPr sz="800" b="1" i="0" u="none" strike="noStrike" kern="1200" baseline="0">
              <a:solidFill>
                <a:srgbClr val="595959"/>
              </a:solidFill>
              <a:latin typeface="Calibri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fr-FR" sz="1000" b="0" i="0" u="none" strike="noStrike" kern="1200" baseline="0">
          <a:solidFill>
            <a:srgbClr val="000000"/>
          </a:solidFill>
          <a:latin typeface="Calibri"/>
        </a:defRPr>
      </a:pPr>
      <a:endParaRPr lang="fr-F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6D6356-7CFF-499F-85D8-7B5B74A4A4F7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F85BEAB-DAA2-4F5E-B0B1-A92BD7907A76}">
      <dgm:prSet phldrT="[Texte]"/>
      <dgm:spPr/>
      <dgm:t>
        <a:bodyPr/>
        <a:lstStyle/>
        <a:p>
          <a:r>
            <a:rPr lang="fr-FR" dirty="0" smtClean="0"/>
            <a:t>Préparation des extraits aqueux  </a:t>
          </a:r>
          <a:endParaRPr lang="fr-FR" dirty="0"/>
        </a:p>
      </dgm:t>
    </dgm:pt>
    <dgm:pt modelId="{B93C9261-A563-490F-B393-EF9D8DAD6D72}" type="parTrans" cxnId="{58D1F8E8-B502-4ED9-AFFA-95D512F7F75F}">
      <dgm:prSet/>
      <dgm:spPr/>
      <dgm:t>
        <a:bodyPr/>
        <a:lstStyle/>
        <a:p>
          <a:endParaRPr lang="fr-FR"/>
        </a:p>
      </dgm:t>
    </dgm:pt>
    <dgm:pt modelId="{58D9785D-1D67-47E7-8127-88C346DD62EB}" type="sibTrans" cxnId="{58D1F8E8-B502-4ED9-AFFA-95D512F7F75F}">
      <dgm:prSet/>
      <dgm:spPr/>
      <dgm:t>
        <a:bodyPr/>
        <a:lstStyle/>
        <a:p>
          <a:endParaRPr lang="fr-FR"/>
        </a:p>
      </dgm:t>
    </dgm:pt>
    <dgm:pt modelId="{F18C8EE5-9FD9-474F-9459-DBE5A0127F98}">
      <dgm:prSet phldrT="[Texte]"/>
      <dgm:spPr/>
      <dgm:t>
        <a:bodyPr/>
        <a:lstStyle/>
        <a:p>
          <a:r>
            <a:rPr lang="fr-FR" dirty="0" smtClean="0"/>
            <a:t>Infusion </a:t>
          </a:r>
          <a:endParaRPr lang="fr-FR" dirty="0"/>
        </a:p>
      </dgm:t>
    </dgm:pt>
    <dgm:pt modelId="{0A53B8B4-C4D7-416D-BBF0-1543D47F02E7}" type="parTrans" cxnId="{22D5D918-0635-446E-B450-6EBA67C19329}">
      <dgm:prSet/>
      <dgm:spPr/>
      <dgm:t>
        <a:bodyPr/>
        <a:lstStyle/>
        <a:p>
          <a:endParaRPr lang="fr-FR"/>
        </a:p>
      </dgm:t>
    </dgm:pt>
    <dgm:pt modelId="{48270421-8504-4D52-BC17-E256ACB56365}" type="sibTrans" cxnId="{22D5D918-0635-446E-B450-6EBA67C19329}">
      <dgm:prSet/>
      <dgm:spPr/>
      <dgm:t>
        <a:bodyPr/>
        <a:lstStyle/>
        <a:p>
          <a:endParaRPr lang="fr-FR"/>
        </a:p>
      </dgm:t>
    </dgm:pt>
    <dgm:pt modelId="{23D51BFB-C7E0-4FC5-8BFD-873CCFB9C85D}">
      <dgm:prSet phldrT="[Texte]"/>
      <dgm:spPr/>
      <dgm:t>
        <a:bodyPr/>
        <a:lstStyle/>
        <a:p>
          <a:r>
            <a:rPr lang="fr-FR" dirty="0" smtClean="0"/>
            <a:t>Décoction </a:t>
          </a:r>
          <a:endParaRPr lang="fr-FR" dirty="0"/>
        </a:p>
      </dgm:t>
    </dgm:pt>
    <dgm:pt modelId="{4E0B6296-BD2D-4831-87BD-F80CBB4A6D9A}" type="parTrans" cxnId="{2B75B321-BEB0-422A-A53A-381C80925328}">
      <dgm:prSet/>
      <dgm:spPr/>
      <dgm:t>
        <a:bodyPr/>
        <a:lstStyle/>
        <a:p>
          <a:endParaRPr lang="fr-FR"/>
        </a:p>
      </dgm:t>
    </dgm:pt>
    <dgm:pt modelId="{A269924D-9F3F-4A75-A226-FBCD2F948F02}" type="sibTrans" cxnId="{2B75B321-BEB0-422A-A53A-381C80925328}">
      <dgm:prSet/>
      <dgm:spPr/>
      <dgm:t>
        <a:bodyPr/>
        <a:lstStyle/>
        <a:p>
          <a:endParaRPr lang="fr-FR"/>
        </a:p>
      </dgm:t>
    </dgm:pt>
    <dgm:pt modelId="{701A69F4-A035-406F-B848-292BF06AEDF3}">
      <dgm:prSet phldrT="[Texte]"/>
      <dgm:spPr/>
      <dgm:t>
        <a:bodyPr/>
        <a:lstStyle/>
        <a:p>
          <a:r>
            <a:rPr lang="fr-FR" dirty="0" smtClean="0"/>
            <a:t>Dosage des familles chimiques </a:t>
          </a:r>
          <a:endParaRPr lang="fr-FR" dirty="0"/>
        </a:p>
      </dgm:t>
    </dgm:pt>
    <dgm:pt modelId="{D39D5BA4-87AD-441C-8AE5-4CA92820275B}" type="parTrans" cxnId="{4FC9B59B-4D4A-4725-9DBD-C8EA4DF87320}">
      <dgm:prSet/>
      <dgm:spPr/>
      <dgm:t>
        <a:bodyPr/>
        <a:lstStyle/>
        <a:p>
          <a:endParaRPr lang="fr-FR"/>
        </a:p>
      </dgm:t>
    </dgm:pt>
    <dgm:pt modelId="{95F4DBF8-DDFB-494B-9868-70045D46B832}" type="sibTrans" cxnId="{4FC9B59B-4D4A-4725-9DBD-C8EA4DF87320}">
      <dgm:prSet/>
      <dgm:spPr/>
      <dgm:t>
        <a:bodyPr/>
        <a:lstStyle/>
        <a:p>
          <a:endParaRPr lang="fr-FR"/>
        </a:p>
      </dgm:t>
    </dgm:pt>
    <dgm:pt modelId="{4BEBE6BB-A25D-439A-B36C-19502F61E474}">
      <dgm:prSet phldrT="[Texte]"/>
      <dgm:spPr/>
      <dgm:t>
        <a:bodyPr/>
        <a:lstStyle/>
        <a:p>
          <a:r>
            <a:rPr lang="fr-FR" dirty="0" err="1" smtClean="0"/>
            <a:t>Polyphénols</a:t>
          </a:r>
          <a:r>
            <a:rPr lang="fr-FR" dirty="0" smtClean="0"/>
            <a:t> </a:t>
          </a:r>
          <a:endParaRPr lang="fr-FR" dirty="0"/>
        </a:p>
      </dgm:t>
    </dgm:pt>
    <dgm:pt modelId="{27BD9122-3EAE-44C1-8CBF-560854C625A4}" type="parTrans" cxnId="{650D18F1-4821-4A68-BD2A-9DB5CA9B0844}">
      <dgm:prSet/>
      <dgm:spPr/>
      <dgm:t>
        <a:bodyPr/>
        <a:lstStyle/>
        <a:p>
          <a:endParaRPr lang="fr-FR"/>
        </a:p>
      </dgm:t>
    </dgm:pt>
    <dgm:pt modelId="{D90C67A2-80F6-4754-A8DD-DA408354D8A9}" type="sibTrans" cxnId="{650D18F1-4821-4A68-BD2A-9DB5CA9B0844}">
      <dgm:prSet/>
      <dgm:spPr/>
      <dgm:t>
        <a:bodyPr/>
        <a:lstStyle/>
        <a:p>
          <a:endParaRPr lang="fr-FR"/>
        </a:p>
      </dgm:t>
    </dgm:pt>
    <dgm:pt modelId="{EBE2BE29-B693-45D9-B0F6-67222448F9E6}">
      <dgm:prSet phldrT="[Texte]"/>
      <dgm:spPr/>
      <dgm:t>
        <a:bodyPr/>
        <a:lstStyle/>
        <a:p>
          <a:r>
            <a:rPr lang="fr-FR" dirty="0" err="1" smtClean="0"/>
            <a:t>Flavonoides</a:t>
          </a:r>
          <a:r>
            <a:rPr lang="fr-FR" dirty="0" smtClean="0"/>
            <a:t> </a:t>
          </a:r>
          <a:endParaRPr lang="fr-FR" dirty="0"/>
        </a:p>
      </dgm:t>
    </dgm:pt>
    <dgm:pt modelId="{CD1C96F5-2CBE-40A1-9BCB-AFED5143F2C2}" type="parTrans" cxnId="{63BA6B4A-AA78-4D73-815D-776D4E4ED447}">
      <dgm:prSet/>
      <dgm:spPr/>
      <dgm:t>
        <a:bodyPr/>
        <a:lstStyle/>
        <a:p>
          <a:endParaRPr lang="fr-FR"/>
        </a:p>
      </dgm:t>
    </dgm:pt>
    <dgm:pt modelId="{997CD2B5-B84E-4E97-BFD9-743F0E237DE0}" type="sibTrans" cxnId="{63BA6B4A-AA78-4D73-815D-776D4E4ED447}">
      <dgm:prSet/>
      <dgm:spPr/>
      <dgm:t>
        <a:bodyPr/>
        <a:lstStyle/>
        <a:p>
          <a:endParaRPr lang="fr-FR"/>
        </a:p>
      </dgm:t>
    </dgm:pt>
    <dgm:pt modelId="{1D8E9EF8-B632-4E4D-B5C8-048EE0CABC12}">
      <dgm:prSet phldrT="[Texte]"/>
      <dgm:spPr/>
      <dgm:t>
        <a:bodyPr/>
        <a:lstStyle/>
        <a:p>
          <a:r>
            <a:rPr lang="fr-FR" dirty="0" smtClean="0"/>
            <a:t>Valorisation </a:t>
          </a:r>
          <a:endParaRPr lang="fr-FR" dirty="0"/>
        </a:p>
      </dgm:t>
    </dgm:pt>
    <dgm:pt modelId="{AE6C5081-F22B-43E1-8CFB-0693BBC186EC}" type="parTrans" cxnId="{299EAB70-0D2F-4A9B-B580-F1A7438877C4}">
      <dgm:prSet/>
      <dgm:spPr/>
      <dgm:t>
        <a:bodyPr/>
        <a:lstStyle/>
        <a:p>
          <a:endParaRPr lang="fr-FR"/>
        </a:p>
      </dgm:t>
    </dgm:pt>
    <dgm:pt modelId="{9949C93A-7ED2-46DC-B09D-79964EEFFD09}" type="sibTrans" cxnId="{299EAB70-0D2F-4A9B-B580-F1A7438877C4}">
      <dgm:prSet/>
      <dgm:spPr/>
      <dgm:t>
        <a:bodyPr/>
        <a:lstStyle/>
        <a:p>
          <a:endParaRPr lang="fr-FR"/>
        </a:p>
      </dgm:t>
    </dgm:pt>
    <dgm:pt modelId="{92CDC17F-69BE-43B7-8370-D26F4911F71A}">
      <dgm:prSet phldrT="[Texte]"/>
      <dgm:spPr/>
      <dgm:t>
        <a:bodyPr/>
        <a:lstStyle/>
        <a:p>
          <a:r>
            <a:rPr lang="fr-FR" dirty="0" smtClean="0"/>
            <a:t>P. Antioxydant </a:t>
          </a:r>
          <a:endParaRPr lang="fr-FR" dirty="0"/>
        </a:p>
      </dgm:t>
    </dgm:pt>
    <dgm:pt modelId="{90A2A98F-F62F-4F27-9246-E4F7E7376FD8}" type="parTrans" cxnId="{3439A96A-A72B-464F-91F8-947871E8F13B}">
      <dgm:prSet/>
      <dgm:spPr/>
      <dgm:t>
        <a:bodyPr/>
        <a:lstStyle/>
        <a:p>
          <a:endParaRPr lang="fr-FR"/>
        </a:p>
      </dgm:t>
    </dgm:pt>
    <dgm:pt modelId="{5CC3DD51-3EEB-4596-A83C-191D23E5CD2E}" type="sibTrans" cxnId="{3439A96A-A72B-464F-91F8-947871E8F13B}">
      <dgm:prSet/>
      <dgm:spPr/>
      <dgm:t>
        <a:bodyPr/>
        <a:lstStyle/>
        <a:p>
          <a:endParaRPr lang="fr-FR"/>
        </a:p>
      </dgm:t>
    </dgm:pt>
    <dgm:pt modelId="{C3EDD6E9-6D8D-4002-9861-4650836B0461}">
      <dgm:prSet phldrT="[Texte]"/>
      <dgm:spPr/>
      <dgm:t>
        <a:bodyPr/>
        <a:lstStyle/>
        <a:p>
          <a:r>
            <a:rPr lang="fr-FR" dirty="0" smtClean="0"/>
            <a:t>P. Antimicrobien </a:t>
          </a:r>
          <a:endParaRPr lang="fr-FR" dirty="0"/>
        </a:p>
      </dgm:t>
    </dgm:pt>
    <dgm:pt modelId="{D42C17F5-1440-4C09-97F7-BE43722FD3DC}" type="parTrans" cxnId="{889DFDB3-F87E-47D3-A146-89C8931192EA}">
      <dgm:prSet/>
      <dgm:spPr/>
      <dgm:t>
        <a:bodyPr/>
        <a:lstStyle/>
        <a:p>
          <a:endParaRPr lang="fr-FR"/>
        </a:p>
      </dgm:t>
    </dgm:pt>
    <dgm:pt modelId="{C6059E7B-0880-4252-A905-E10CEB74836D}" type="sibTrans" cxnId="{889DFDB3-F87E-47D3-A146-89C8931192EA}">
      <dgm:prSet/>
      <dgm:spPr/>
      <dgm:t>
        <a:bodyPr/>
        <a:lstStyle/>
        <a:p>
          <a:endParaRPr lang="fr-FR"/>
        </a:p>
      </dgm:t>
    </dgm:pt>
    <dgm:pt modelId="{51F63141-79E1-4CC6-92F0-8EFCDA46934D}">
      <dgm:prSet/>
      <dgm:spPr/>
      <dgm:t>
        <a:bodyPr/>
        <a:lstStyle/>
        <a:p>
          <a:r>
            <a:rPr lang="fr-FR" dirty="0" smtClean="0"/>
            <a:t>Macération à froid </a:t>
          </a:r>
          <a:endParaRPr lang="fr-FR" dirty="0"/>
        </a:p>
      </dgm:t>
    </dgm:pt>
    <dgm:pt modelId="{F9498983-1544-4060-BD4C-5C5772303180}" type="parTrans" cxnId="{BDBC50B3-971C-4A76-A3DC-31B1B353FE58}">
      <dgm:prSet/>
      <dgm:spPr/>
    </dgm:pt>
    <dgm:pt modelId="{EC9F75DF-FB7B-4B37-8301-DB814C715550}" type="sibTrans" cxnId="{BDBC50B3-971C-4A76-A3DC-31B1B353FE58}">
      <dgm:prSet/>
      <dgm:spPr/>
    </dgm:pt>
    <dgm:pt modelId="{03531CC6-D52E-4BA2-9EE6-F69CAE14ACBA}">
      <dgm:prSet/>
      <dgm:spPr/>
      <dgm:t>
        <a:bodyPr/>
        <a:lstStyle/>
        <a:p>
          <a:r>
            <a:rPr lang="fr-FR" dirty="0" smtClean="0"/>
            <a:t>P. </a:t>
          </a:r>
          <a:r>
            <a:rPr lang="fr-FR" dirty="0" err="1" smtClean="0"/>
            <a:t>Allelopathique</a:t>
          </a:r>
          <a:r>
            <a:rPr lang="fr-FR" dirty="0" smtClean="0"/>
            <a:t> </a:t>
          </a:r>
          <a:endParaRPr lang="fr-FR" dirty="0"/>
        </a:p>
      </dgm:t>
    </dgm:pt>
    <dgm:pt modelId="{1893925E-9BE3-49E1-8BF2-320A045C589C}" type="parTrans" cxnId="{30F946DA-F0F4-4F68-AFB5-7813DEAD30C6}">
      <dgm:prSet/>
      <dgm:spPr/>
    </dgm:pt>
    <dgm:pt modelId="{1D8E2181-4731-4BA7-BEC0-3B67CE49BEA5}" type="sibTrans" cxnId="{30F946DA-F0F4-4F68-AFB5-7813DEAD30C6}">
      <dgm:prSet/>
      <dgm:spPr/>
    </dgm:pt>
    <dgm:pt modelId="{4905BEAE-E0AB-4CA8-9F3F-A176DF7EF64D}" type="pres">
      <dgm:prSet presAssocID="{346D6356-7CFF-499F-85D8-7B5B74A4A4F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FCBA74E-4F5D-42A9-897B-E14A89E77E70}" type="pres">
      <dgm:prSet presAssocID="{1D8E9EF8-B632-4E4D-B5C8-048EE0CABC12}" presName="boxAndChildren" presStyleCnt="0"/>
      <dgm:spPr/>
    </dgm:pt>
    <dgm:pt modelId="{82A98112-9A60-4BC1-ABA9-F2E5A8A00FF8}" type="pres">
      <dgm:prSet presAssocID="{1D8E9EF8-B632-4E4D-B5C8-048EE0CABC12}" presName="parentTextBox" presStyleLbl="node1" presStyleIdx="0" presStyleCnt="3"/>
      <dgm:spPr/>
      <dgm:t>
        <a:bodyPr/>
        <a:lstStyle/>
        <a:p>
          <a:endParaRPr lang="fr-FR"/>
        </a:p>
      </dgm:t>
    </dgm:pt>
    <dgm:pt modelId="{11AE3F4A-87B8-406C-B486-C62A4F801B29}" type="pres">
      <dgm:prSet presAssocID="{1D8E9EF8-B632-4E4D-B5C8-048EE0CABC12}" presName="entireBox" presStyleLbl="node1" presStyleIdx="0" presStyleCnt="3"/>
      <dgm:spPr/>
      <dgm:t>
        <a:bodyPr/>
        <a:lstStyle/>
        <a:p>
          <a:endParaRPr lang="fr-FR"/>
        </a:p>
      </dgm:t>
    </dgm:pt>
    <dgm:pt modelId="{555C92CA-D45F-44DE-98C2-2725ADAFE78A}" type="pres">
      <dgm:prSet presAssocID="{1D8E9EF8-B632-4E4D-B5C8-048EE0CABC12}" presName="descendantBox" presStyleCnt="0"/>
      <dgm:spPr/>
    </dgm:pt>
    <dgm:pt modelId="{F4DE43D5-ACD3-4E29-B89A-31825D2C6254}" type="pres">
      <dgm:prSet presAssocID="{92CDC17F-69BE-43B7-8370-D26F4911F71A}" presName="childTextBox" presStyleLbl="f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41A5E7-505D-474A-AFCF-BD83B4A1BEB5}" type="pres">
      <dgm:prSet presAssocID="{C3EDD6E9-6D8D-4002-9861-4650836B0461}" presName="childTextBox" presStyleLbl="f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9A80C5-7575-446B-9B86-57C9C301C12C}" type="pres">
      <dgm:prSet presAssocID="{03531CC6-D52E-4BA2-9EE6-F69CAE14ACBA}" presName="childTextBox" presStyleLbl="f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74316F-9315-4A7A-B407-341F8502C33B}" type="pres">
      <dgm:prSet presAssocID="{95F4DBF8-DDFB-494B-9868-70045D46B832}" presName="sp" presStyleCnt="0"/>
      <dgm:spPr/>
    </dgm:pt>
    <dgm:pt modelId="{39071131-301C-411B-A489-1058BF7A8BF9}" type="pres">
      <dgm:prSet presAssocID="{701A69F4-A035-406F-B848-292BF06AEDF3}" presName="arrowAndChildren" presStyleCnt="0"/>
      <dgm:spPr/>
    </dgm:pt>
    <dgm:pt modelId="{ABF8A1C7-36EE-4848-91E7-190473B99F23}" type="pres">
      <dgm:prSet presAssocID="{701A69F4-A035-406F-B848-292BF06AEDF3}" presName="parentTextArrow" presStyleLbl="node1" presStyleIdx="0" presStyleCnt="3"/>
      <dgm:spPr/>
      <dgm:t>
        <a:bodyPr/>
        <a:lstStyle/>
        <a:p>
          <a:endParaRPr lang="fr-FR"/>
        </a:p>
      </dgm:t>
    </dgm:pt>
    <dgm:pt modelId="{2C7E3944-4702-4F1E-900A-E740C04BDF8B}" type="pres">
      <dgm:prSet presAssocID="{701A69F4-A035-406F-B848-292BF06AEDF3}" presName="arrow" presStyleLbl="node1" presStyleIdx="1" presStyleCnt="3"/>
      <dgm:spPr/>
      <dgm:t>
        <a:bodyPr/>
        <a:lstStyle/>
        <a:p>
          <a:endParaRPr lang="fr-FR"/>
        </a:p>
      </dgm:t>
    </dgm:pt>
    <dgm:pt modelId="{F2570029-2336-4FEE-A143-72B93EE8BE36}" type="pres">
      <dgm:prSet presAssocID="{701A69F4-A035-406F-B848-292BF06AEDF3}" presName="descendantArrow" presStyleCnt="0"/>
      <dgm:spPr/>
    </dgm:pt>
    <dgm:pt modelId="{BEDF3F50-070E-44D8-8F25-0154937A9FA6}" type="pres">
      <dgm:prSet presAssocID="{4BEBE6BB-A25D-439A-B36C-19502F61E474}" presName="childTextArrow" presStyleLbl="f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CD8DFF-AB7A-410C-AA35-90A488E62364}" type="pres">
      <dgm:prSet presAssocID="{EBE2BE29-B693-45D9-B0F6-67222448F9E6}" presName="childTextArrow" presStyleLbl="f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5B7FBB-7BFD-4229-806F-E5198EC73143}" type="pres">
      <dgm:prSet presAssocID="{58D9785D-1D67-47E7-8127-88C346DD62EB}" presName="sp" presStyleCnt="0"/>
      <dgm:spPr/>
    </dgm:pt>
    <dgm:pt modelId="{5252EE3C-9ABD-475F-AD57-A45AE8494818}" type="pres">
      <dgm:prSet presAssocID="{0F85BEAB-DAA2-4F5E-B0B1-A92BD7907A76}" presName="arrowAndChildren" presStyleCnt="0"/>
      <dgm:spPr/>
    </dgm:pt>
    <dgm:pt modelId="{3699138C-255A-4937-8518-97962F9D24A8}" type="pres">
      <dgm:prSet presAssocID="{0F85BEAB-DAA2-4F5E-B0B1-A92BD7907A76}" presName="parentTextArrow" presStyleLbl="node1" presStyleIdx="1" presStyleCnt="3"/>
      <dgm:spPr/>
      <dgm:t>
        <a:bodyPr/>
        <a:lstStyle/>
        <a:p>
          <a:endParaRPr lang="fr-FR"/>
        </a:p>
      </dgm:t>
    </dgm:pt>
    <dgm:pt modelId="{D126D4D9-0BF5-409C-807E-FDF956017981}" type="pres">
      <dgm:prSet presAssocID="{0F85BEAB-DAA2-4F5E-B0B1-A92BD7907A76}" presName="arrow" presStyleLbl="node1" presStyleIdx="2" presStyleCnt="3"/>
      <dgm:spPr/>
      <dgm:t>
        <a:bodyPr/>
        <a:lstStyle/>
        <a:p>
          <a:endParaRPr lang="fr-FR"/>
        </a:p>
      </dgm:t>
    </dgm:pt>
    <dgm:pt modelId="{348E2766-C071-4FC1-A73D-F7E2B94F1829}" type="pres">
      <dgm:prSet presAssocID="{0F85BEAB-DAA2-4F5E-B0B1-A92BD7907A76}" presName="descendantArrow" presStyleCnt="0"/>
      <dgm:spPr/>
    </dgm:pt>
    <dgm:pt modelId="{21510C2E-7E22-45BC-AA81-5728BF27858A}" type="pres">
      <dgm:prSet presAssocID="{F18C8EE5-9FD9-474F-9459-DBE5A0127F98}" presName="childTextArrow" presStyleLbl="f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B4B738-84CB-4A3D-8A4D-941C0A09B428}" type="pres">
      <dgm:prSet presAssocID="{23D51BFB-C7E0-4FC5-8BFD-873CCFB9C85D}" presName="childTextArrow" presStyleLbl="f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EB75C6-EC16-48E0-8189-3CF69D8A790A}" type="pres">
      <dgm:prSet presAssocID="{51F63141-79E1-4CC6-92F0-8EFCDA46934D}" presName="childTextArrow" presStyleLbl="f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0F946DA-F0F4-4F68-AFB5-7813DEAD30C6}" srcId="{1D8E9EF8-B632-4E4D-B5C8-048EE0CABC12}" destId="{03531CC6-D52E-4BA2-9EE6-F69CAE14ACBA}" srcOrd="2" destOrd="0" parTransId="{1893925E-9BE3-49E1-8BF2-320A045C589C}" sibTransId="{1D8E2181-4731-4BA7-BEC0-3B67CE49BEA5}"/>
    <dgm:cxn modelId="{0C037696-B32E-44FA-B965-5A2549983A6F}" type="presOf" srcId="{0F85BEAB-DAA2-4F5E-B0B1-A92BD7907A76}" destId="{D126D4D9-0BF5-409C-807E-FDF956017981}" srcOrd="1" destOrd="0" presId="urn:microsoft.com/office/officeart/2005/8/layout/process4"/>
    <dgm:cxn modelId="{004FE43A-73C8-4EAC-B483-ACEF9A31F744}" type="presOf" srcId="{23D51BFB-C7E0-4FC5-8BFD-873CCFB9C85D}" destId="{22B4B738-84CB-4A3D-8A4D-941C0A09B428}" srcOrd="0" destOrd="0" presId="urn:microsoft.com/office/officeart/2005/8/layout/process4"/>
    <dgm:cxn modelId="{6B7DFB5A-9017-4C09-8826-4E87ECCA32D6}" type="presOf" srcId="{701A69F4-A035-406F-B848-292BF06AEDF3}" destId="{ABF8A1C7-36EE-4848-91E7-190473B99F23}" srcOrd="0" destOrd="0" presId="urn:microsoft.com/office/officeart/2005/8/layout/process4"/>
    <dgm:cxn modelId="{A510B349-C6C5-48B4-9237-5CD405F31822}" type="presOf" srcId="{1D8E9EF8-B632-4E4D-B5C8-048EE0CABC12}" destId="{82A98112-9A60-4BC1-ABA9-F2E5A8A00FF8}" srcOrd="0" destOrd="0" presId="urn:microsoft.com/office/officeart/2005/8/layout/process4"/>
    <dgm:cxn modelId="{4FC9B59B-4D4A-4725-9DBD-C8EA4DF87320}" srcId="{346D6356-7CFF-499F-85D8-7B5B74A4A4F7}" destId="{701A69F4-A035-406F-B848-292BF06AEDF3}" srcOrd="1" destOrd="0" parTransId="{D39D5BA4-87AD-441C-8AE5-4CA92820275B}" sibTransId="{95F4DBF8-DDFB-494B-9868-70045D46B832}"/>
    <dgm:cxn modelId="{C3A6585C-698C-4813-9C4C-196B6040687B}" type="presOf" srcId="{03531CC6-D52E-4BA2-9EE6-F69CAE14ACBA}" destId="{B79A80C5-7575-446B-9B86-57C9C301C12C}" srcOrd="0" destOrd="0" presId="urn:microsoft.com/office/officeart/2005/8/layout/process4"/>
    <dgm:cxn modelId="{3439A96A-A72B-464F-91F8-947871E8F13B}" srcId="{1D8E9EF8-B632-4E4D-B5C8-048EE0CABC12}" destId="{92CDC17F-69BE-43B7-8370-D26F4911F71A}" srcOrd="0" destOrd="0" parTransId="{90A2A98F-F62F-4F27-9246-E4F7E7376FD8}" sibTransId="{5CC3DD51-3EEB-4596-A83C-191D23E5CD2E}"/>
    <dgm:cxn modelId="{4F9EC43A-B149-49F7-A5A7-B6E34B67B89A}" type="presOf" srcId="{51F63141-79E1-4CC6-92F0-8EFCDA46934D}" destId="{2AEB75C6-EC16-48E0-8189-3CF69D8A790A}" srcOrd="0" destOrd="0" presId="urn:microsoft.com/office/officeart/2005/8/layout/process4"/>
    <dgm:cxn modelId="{2B75B321-BEB0-422A-A53A-381C80925328}" srcId="{0F85BEAB-DAA2-4F5E-B0B1-A92BD7907A76}" destId="{23D51BFB-C7E0-4FC5-8BFD-873CCFB9C85D}" srcOrd="1" destOrd="0" parTransId="{4E0B6296-BD2D-4831-87BD-F80CBB4A6D9A}" sibTransId="{A269924D-9F3F-4A75-A226-FBCD2F948F02}"/>
    <dgm:cxn modelId="{6696EDE8-A842-4E01-92F4-BDCAFC513E98}" type="presOf" srcId="{1D8E9EF8-B632-4E4D-B5C8-048EE0CABC12}" destId="{11AE3F4A-87B8-406C-B486-C62A4F801B29}" srcOrd="1" destOrd="0" presId="urn:microsoft.com/office/officeart/2005/8/layout/process4"/>
    <dgm:cxn modelId="{EB138E28-9654-4FFB-8CB7-F036A2FC9946}" type="presOf" srcId="{F18C8EE5-9FD9-474F-9459-DBE5A0127F98}" destId="{21510C2E-7E22-45BC-AA81-5728BF27858A}" srcOrd="0" destOrd="0" presId="urn:microsoft.com/office/officeart/2005/8/layout/process4"/>
    <dgm:cxn modelId="{38BC607A-8C26-4C43-AFC8-88D52E7FA280}" type="presOf" srcId="{0F85BEAB-DAA2-4F5E-B0B1-A92BD7907A76}" destId="{3699138C-255A-4937-8518-97962F9D24A8}" srcOrd="0" destOrd="0" presId="urn:microsoft.com/office/officeart/2005/8/layout/process4"/>
    <dgm:cxn modelId="{0066493C-1A64-439E-8239-ECB14FE2E13B}" type="presOf" srcId="{EBE2BE29-B693-45D9-B0F6-67222448F9E6}" destId="{A9CD8DFF-AB7A-410C-AA35-90A488E62364}" srcOrd="0" destOrd="0" presId="urn:microsoft.com/office/officeart/2005/8/layout/process4"/>
    <dgm:cxn modelId="{63BA6B4A-AA78-4D73-815D-776D4E4ED447}" srcId="{701A69F4-A035-406F-B848-292BF06AEDF3}" destId="{EBE2BE29-B693-45D9-B0F6-67222448F9E6}" srcOrd="1" destOrd="0" parTransId="{CD1C96F5-2CBE-40A1-9BCB-AFED5143F2C2}" sibTransId="{997CD2B5-B84E-4E97-BFD9-743F0E237DE0}"/>
    <dgm:cxn modelId="{43CF78EA-0696-415E-902D-2F4BD7B0A6B8}" type="presOf" srcId="{92CDC17F-69BE-43B7-8370-D26F4911F71A}" destId="{F4DE43D5-ACD3-4E29-B89A-31825D2C6254}" srcOrd="0" destOrd="0" presId="urn:microsoft.com/office/officeart/2005/8/layout/process4"/>
    <dgm:cxn modelId="{E4701343-4227-4BDF-B2D5-7579E8802F84}" type="presOf" srcId="{C3EDD6E9-6D8D-4002-9861-4650836B0461}" destId="{FC41A5E7-505D-474A-AFCF-BD83B4A1BEB5}" srcOrd="0" destOrd="0" presId="urn:microsoft.com/office/officeart/2005/8/layout/process4"/>
    <dgm:cxn modelId="{8CB4E69F-363C-4E25-AAEA-653F02C46093}" type="presOf" srcId="{701A69F4-A035-406F-B848-292BF06AEDF3}" destId="{2C7E3944-4702-4F1E-900A-E740C04BDF8B}" srcOrd="1" destOrd="0" presId="urn:microsoft.com/office/officeart/2005/8/layout/process4"/>
    <dgm:cxn modelId="{889DFDB3-F87E-47D3-A146-89C8931192EA}" srcId="{1D8E9EF8-B632-4E4D-B5C8-048EE0CABC12}" destId="{C3EDD6E9-6D8D-4002-9861-4650836B0461}" srcOrd="1" destOrd="0" parTransId="{D42C17F5-1440-4C09-97F7-BE43722FD3DC}" sibTransId="{C6059E7B-0880-4252-A905-E10CEB74836D}"/>
    <dgm:cxn modelId="{299EAB70-0D2F-4A9B-B580-F1A7438877C4}" srcId="{346D6356-7CFF-499F-85D8-7B5B74A4A4F7}" destId="{1D8E9EF8-B632-4E4D-B5C8-048EE0CABC12}" srcOrd="2" destOrd="0" parTransId="{AE6C5081-F22B-43E1-8CFB-0693BBC186EC}" sibTransId="{9949C93A-7ED2-46DC-B09D-79964EEFFD09}"/>
    <dgm:cxn modelId="{BDBC50B3-971C-4A76-A3DC-31B1B353FE58}" srcId="{0F85BEAB-DAA2-4F5E-B0B1-A92BD7907A76}" destId="{51F63141-79E1-4CC6-92F0-8EFCDA46934D}" srcOrd="2" destOrd="0" parTransId="{F9498983-1544-4060-BD4C-5C5772303180}" sibTransId="{EC9F75DF-FB7B-4B37-8301-DB814C715550}"/>
    <dgm:cxn modelId="{C260231C-B9D6-4BD4-9274-E68FAA9736A9}" type="presOf" srcId="{4BEBE6BB-A25D-439A-B36C-19502F61E474}" destId="{BEDF3F50-070E-44D8-8F25-0154937A9FA6}" srcOrd="0" destOrd="0" presId="urn:microsoft.com/office/officeart/2005/8/layout/process4"/>
    <dgm:cxn modelId="{650D18F1-4821-4A68-BD2A-9DB5CA9B0844}" srcId="{701A69F4-A035-406F-B848-292BF06AEDF3}" destId="{4BEBE6BB-A25D-439A-B36C-19502F61E474}" srcOrd="0" destOrd="0" parTransId="{27BD9122-3EAE-44C1-8CBF-560854C625A4}" sibTransId="{D90C67A2-80F6-4754-A8DD-DA408354D8A9}"/>
    <dgm:cxn modelId="{58D1F8E8-B502-4ED9-AFFA-95D512F7F75F}" srcId="{346D6356-7CFF-499F-85D8-7B5B74A4A4F7}" destId="{0F85BEAB-DAA2-4F5E-B0B1-A92BD7907A76}" srcOrd="0" destOrd="0" parTransId="{B93C9261-A563-490F-B393-EF9D8DAD6D72}" sibTransId="{58D9785D-1D67-47E7-8127-88C346DD62EB}"/>
    <dgm:cxn modelId="{22D5D918-0635-446E-B450-6EBA67C19329}" srcId="{0F85BEAB-DAA2-4F5E-B0B1-A92BD7907A76}" destId="{F18C8EE5-9FD9-474F-9459-DBE5A0127F98}" srcOrd="0" destOrd="0" parTransId="{0A53B8B4-C4D7-416D-BBF0-1543D47F02E7}" sibTransId="{48270421-8504-4D52-BC17-E256ACB56365}"/>
    <dgm:cxn modelId="{5EC159C7-D46C-4836-B50C-967D5F558022}" type="presOf" srcId="{346D6356-7CFF-499F-85D8-7B5B74A4A4F7}" destId="{4905BEAE-E0AB-4CA8-9F3F-A176DF7EF64D}" srcOrd="0" destOrd="0" presId="urn:microsoft.com/office/officeart/2005/8/layout/process4"/>
    <dgm:cxn modelId="{9FBC7F7C-7891-423D-85E6-4CB3470E96B5}" type="presParOf" srcId="{4905BEAE-E0AB-4CA8-9F3F-A176DF7EF64D}" destId="{EFCBA74E-4F5D-42A9-897B-E14A89E77E70}" srcOrd="0" destOrd="0" presId="urn:microsoft.com/office/officeart/2005/8/layout/process4"/>
    <dgm:cxn modelId="{15E0BAF1-C727-4517-9BE8-0B9D977B331B}" type="presParOf" srcId="{EFCBA74E-4F5D-42A9-897B-E14A89E77E70}" destId="{82A98112-9A60-4BC1-ABA9-F2E5A8A00FF8}" srcOrd="0" destOrd="0" presId="urn:microsoft.com/office/officeart/2005/8/layout/process4"/>
    <dgm:cxn modelId="{807A0198-83A3-49F2-8641-E694D05B7C67}" type="presParOf" srcId="{EFCBA74E-4F5D-42A9-897B-E14A89E77E70}" destId="{11AE3F4A-87B8-406C-B486-C62A4F801B29}" srcOrd="1" destOrd="0" presId="urn:microsoft.com/office/officeart/2005/8/layout/process4"/>
    <dgm:cxn modelId="{DF1E96A4-24B3-4533-9BE7-AB526D1F9D51}" type="presParOf" srcId="{EFCBA74E-4F5D-42A9-897B-E14A89E77E70}" destId="{555C92CA-D45F-44DE-98C2-2725ADAFE78A}" srcOrd="2" destOrd="0" presId="urn:microsoft.com/office/officeart/2005/8/layout/process4"/>
    <dgm:cxn modelId="{C2AB957C-FEAF-409E-84E2-64636790BA48}" type="presParOf" srcId="{555C92CA-D45F-44DE-98C2-2725ADAFE78A}" destId="{F4DE43D5-ACD3-4E29-B89A-31825D2C6254}" srcOrd="0" destOrd="0" presId="urn:microsoft.com/office/officeart/2005/8/layout/process4"/>
    <dgm:cxn modelId="{8BBCECF5-DF57-4F95-A4DF-7D1C01F1691C}" type="presParOf" srcId="{555C92CA-D45F-44DE-98C2-2725ADAFE78A}" destId="{FC41A5E7-505D-474A-AFCF-BD83B4A1BEB5}" srcOrd="1" destOrd="0" presId="urn:microsoft.com/office/officeart/2005/8/layout/process4"/>
    <dgm:cxn modelId="{6DF07FAB-5D75-4D14-A3ED-F37C4E31584A}" type="presParOf" srcId="{555C92CA-D45F-44DE-98C2-2725ADAFE78A}" destId="{B79A80C5-7575-446B-9B86-57C9C301C12C}" srcOrd="2" destOrd="0" presId="urn:microsoft.com/office/officeart/2005/8/layout/process4"/>
    <dgm:cxn modelId="{314809FF-BA33-4584-ADB6-3A5CA6799FDB}" type="presParOf" srcId="{4905BEAE-E0AB-4CA8-9F3F-A176DF7EF64D}" destId="{BC74316F-9315-4A7A-B407-341F8502C33B}" srcOrd="1" destOrd="0" presId="urn:microsoft.com/office/officeart/2005/8/layout/process4"/>
    <dgm:cxn modelId="{C4777056-7480-451A-9951-97B69494818C}" type="presParOf" srcId="{4905BEAE-E0AB-4CA8-9F3F-A176DF7EF64D}" destId="{39071131-301C-411B-A489-1058BF7A8BF9}" srcOrd="2" destOrd="0" presId="urn:microsoft.com/office/officeart/2005/8/layout/process4"/>
    <dgm:cxn modelId="{F50F5C46-43CE-4910-BE8E-6177F00EDF92}" type="presParOf" srcId="{39071131-301C-411B-A489-1058BF7A8BF9}" destId="{ABF8A1C7-36EE-4848-91E7-190473B99F23}" srcOrd="0" destOrd="0" presId="urn:microsoft.com/office/officeart/2005/8/layout/process4"/>
    <dgm:cxn modelId="{146B2FA1-430B-4E27-A9C5-CA95CEE60086}" type="presParOf" srcId="{39071131-301C-411B-A489-1058BF7A8BF9}" destId="{2C7E3944-4702-4F1E-900A-E740C04BDF8B}" srcOrd="1" destOrd="0" presId="urn:microsoft.com/office/officeart/2005/8/layout/process4"/>
    <dgm:cxn modelId="{B7113C98-3C3F-4221-B761-BF2AF98ABEF8}" type="presParOf" srcId="{39071131-301C-411B-A489-1058BF7A8BF9}" destId="{F2570029-2336-4FEE-A143-72B93EE8BE36}" srcOrd="2" destOrd="0" presId="urn:microsoft.com/office/officeart/2005/8/layout/process4"/>
    <dgm:cxn modelId="{954C7ADE-D19D-4A48-9E4A-6007AB136F8A}" type="presParOf" srcId="{F2570029-2336-4FEE-A143-72B93EE8BE36}" destId="{BEDF3F50-070E-44D8-8F25-0154937A9FA6}" srcOrd="0" destOrd="0" presId="urn:microsoft.com/office/officeart/2005/8/layout/process4"/>
    <dgm:cxn modelId="{64AC4CBB-60E9-4855-9146-E9DD15D09F44}" type="presParOf" srcId="{F2570029-2336-4FEE-A143-72B93EE8BE36}" destId="{A9CD8DFF-AB7A-410C-AA35-90A488E62364}" srcOrd="1" destOrd="0" presId="urn:microsoft.com/office/officeart/2005/8/layout/process4"/>
    <dgm:cxn modelId="{E7A42077-FB31-433D-A7F0-4B611F091BFD}" type="presParOf" srcId="{4905BEAE-E0AB-4CA8-9F3F-A176DF7EF64D}" destId="{0C5B7FBB-7BFD-4229-806F-E5198EC73143}" srcOrd="3" destOrd="0" presId="urn:microsoft.com/office/officeart/2005/8/layout/process4"/>
    <dgm:cxn modelId="{874A0B2B-7AF3-4067-A6C3-CB66002AD4B9}" type="presParOf" srcId="{4905BEAE-E0AB-4CA8-9F3F-A176DF7EF64D}" destId="{5252EE3C-9ABD-475F-AD57-A45AE8494818}" srcOrd="4" destOrd="0" presId="urn:microsoft.com/office/officeart/2005/8/layout/process4"/>
    <dgm:cxn modelId="{BF536CD7-13C5-4A08-B638-7583BDA38148}" type="presParOf" srcId="{5252EE3C-9ABD-475F-AD57-A45AE8494818}" destId="{3699138C-255A-4937-8518-97962F9D24A8}" srcOrd="0" destOrd="0" presId="urn:microsoft.com/office/officeart/2005/8/layout/process4"/>
    <dgm:cxn modelId="{80B569EA-6F64-4F59-B50A-5BE5320061CC}" type="presParOf" srcId="{5252EE3C-9ABD-475F-AD57-A45AE8494818}" destId="{D126D4D9-0BF5-409C-807E-FDF956017981}" srcOrd="1" destOrd="0" presId="urn:microsoft.com/office/officeart/2005/8/layout/process4"/>
    <dgm:cxn modelId="{7D7619E1-D590-4B1F-8979-7C4B405B4776}" type="presParOf" srcId="{5252EE3C-9ABD-475F-AD57-A45AE8494818}" destId="{348E2766-C071-4FC1-A73D-F7E2B94F1829}" srcOrd="2" destOrd="0" presId="urn:microsoft.com/office/officeart/2005/8/layout/process4"/>
    <dgm:cxn modelId="{1B641D43-8541-44B2-8405-65B1DC14B180}" type="presParOf" srcId="{348E2766-C071-4FC1-A73D-F7E2B94F1829}" destId="{21510C2E-7E22-45BC-AA81-5728BF27858A}" srcOrd="0" destOrd="0" presId="urn:microsoft.com/office/officeart/2005/8/layout/process4"/>
    <dgm:cxn modelId="{04891BEF-53C9-469F-BE4B-5D0AF4FD865C}" type="presParOf" srcId="{348E2766-C071-4FC1-A73D-F7E2B94F1829}" destId="{22B4B738-84CB-4A3D-8A4D-941C0A09B428}" srcOrd="1" destOrd="0" presId="urn:microsoft.com/office/officeart/2005/8/layout/process4"/>
    <dgm:cxn modelId="{41EDC752-4A6C-40DC-ABD6-0675395B9003}" type="presParOf" srcId="{348E2766-C071-4FC1-A73D-F7E2B94F1829}" destId="{2AEB75C6-EC16-48E0-8189-3CF69D8A790A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AE3F4A-87B8-406C-B486-C62A4F801B29}">
      <dsp:nvSpPr>
        <dsp:cNvPr id="0" name=""/>
        <dsp:cNvSpPr/>
      </dsp:nvSpPr>
      <dsp:spPr>
        <a:xfrm>
          <a:off x="0" y="3441586"/>
          <a:ext cx="3657600" cy="11296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Valorisation </a:t>
          </a:r>
          <a:endParaRPr lang="fr-FR" sz="1800" kern="1200" dirty="0"/>
        </a:p>
      </dsp:txBody>
      <dsp:txXfrm>
        <a:off x="0" y="3441586"/>
        <a:ext cx="3657600" cy="609986"/>
      </dsp:txXfrm>
    </dsp:sp>
    <dsp:sp modelId="{F4DE43D5-ACD3-4E29-B89A-31825D2C6254}">
      <dsp:nvSpPr>
        <dsp:cNvPr id="0" name=""/>
        <dsp:cNvSpPr/>
      </dsp:nvSpPr>
      <dsp:spPr>
        <a:xfrm>
          <a:off x="1785" y="4028981"/>
          <a:ext cx="1218009" cy="51961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P. Antioxydant </a:t>
          </a:r>
          <a:endParaRPr lang="fr-FR" sz="1200" kern="1200" dirty="0"/>
        </a:p>
      </dsp:txBody>
      <dsp:txXfrm>
        <a:off x="1785" y="4028981"/>
        <a:ext cx="1218009" cy="519618"/>
      </dsp:txXfrm>
    </dsp:sp>
    <dsp:sp modelId="{FC41A5E7-505D-474A-AFCF-BD83B4A1BEB5}">
      <dsp:nvSpPr>
        <dsp:cNvPr id="0" name=""/>
        <dsp:cNvSpPr/>
      </dsp:nvSpPr>
      <dsp:spPr>
        <a:xfrm>
          <a:off x="1219795" y="4028981"/>
          <a:ext cx="1218009" cy="51961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P. Antimicrobien </a:t>
          </a:r>
          <a:endParaRPr lang="fr-FR" sz="1200" kern="1200" dirty="0"/>
        </a:p>
      </dsp:txBody>
      <dsp:txXfrm>
        <a:off x="1219795" y="4028981"/>
        <a:ext cx="1218009" cy="519618"/>
      </dsp:txXfrm>
    </dsp:sp>
    <dsp:sp modelId="{B79A80C5-7575-446B-9B86-57C9C301C12C}">
      <dsp:nvSpPr>
        <dsp:cNvPr id="0" name=""/>
        <dsp:cNvSpPr/>
      </dsp:nvSpPr>
      <dsp:spPr>
        <a:xfrm>
          <a:off x="2437804" y="4028981"/>
          <a:ext cx="1218009" cy="51961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P. </a:t>
          </a:r>
          <a:r>
            <a:rPr lang="fr-FR" sz="1200" kern="1200" dirty="0" err="1" smtClean="0"/>
            <a:t>Allelopathique</a:t>
          </a:r>
          <a:r>
            <a:rPr lang="fr-FR" sz="1200" kern="1200" dirty="0" smtClean="0"/>
            <a:t> </a:t>
          </a:r>
          <a:endParaRPr lang="fr-FR" sz="1200" kern="1200" dirty="0"/>
        </a:p>
      </dsp:txBody>
      <dsp:txXfrm>
        <a:off x="2437804" y="4028981"/>
        <a:ext cx="1218009" cy="519618"/>
      </dsp:txXfrm>
    </dsp:sp>
    <dsp:sp modelId="{2C7E3944-4702-4F1E-900A-E740C04BDF8B}">
      <dsp:nvSpPr>
        <dsp:cNvPr id="0" name=""/>
        <dsp:cNvSpPr/>
      </dsp:nvSpPr>
      <dsp:spPr>
        <a:xfrm rot="10800000">
          <a:off x="0" y="1721197"/>
          <a:ext cx="3657600" cy="173733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Dosage des familles chimiques </a:t>
          </a:r>
          <a:endParaRPr lang="fr-FR" sz="1800" kern="1200" dirty="0"/>
        </a:p>
      </dsp:txBody>
      <dsp:txXfrm rot="-10800000">
        <a:off x="0" y="1721197"/>
        <a:ext cx="3657600" cy="609803"/>
      </dsp:txXfrm>
    </dsp:sp>
    <dsp:sp modelId="{BEDF3F50-070E-44D8-8F25-0154937A9FA6}">
      <dsp:nvSpPr>
        <dsp:cNvPr id="0" name=""/>
        <dsp:cNvSpPr/>
      </dsp:nvSpPr>
      <dsp:spPr>
        <a:xfrm>
          <a:off x="0" y="2331001"/>
          <a:ext cx="1828799" cy="5194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err="1" smtClean="0"/>
            <a:t>Polyphénols</a:t>
          </a:r>
          <a:r>
            <a:rPr lang="fr-FR" sz="1200" kern="1200" dirty="0" smtClean="0"/>
            <a:t> </a:t>
          </a:r>
          <a:endParaRPr lang="fr-FR" sz="1200" kern="1200" dirty="0"/>
        </a:p>
      </dsp:txBody>
      <dsp:txXfrm>
        <a:off x="0" y="2331001"/>
        <a:ext cx="1828799" cy="519462"/>
      </dsp:txXfrm>
    </dsp:sp>
    <dsp:sp modelId="{A9CD8DFF-AB7A-410C-AA35-90A488E62364}">
      <dsp:nvSpPr>
        <dsp:cNvPr id="0" name=""/>
        <dsp:cNvSpPr/>
      </dsp:nvSpPr>
      <dsp:spPr>
        <a:xfrm>
          <a:off x="1828800" y="2331001"/>
          <a:ext cx="1828799" cy="5194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err="1" smtClean="0"/>
            <a:t>Flavonoides</a:t>
          </a:r>
          <a:r>
            <a:rPr lang="fr-FR" sz="1200" kern="1200" dirty="0" smtClean="0"/>
            <a:t> </a:t>
          </a:r>
          <a:endParaRPr lang="fr-FR" sz="1200" kern="1200" dirty="0"/>
        </a:p>
      </dsp:txBody>
      <dsp:txXfrm>
        <a:off x="1828800" y="2331001"/>
        <a:ext cx="1828799" cy="519462"/>
      </dsp:txXfrm>
    </dsp:sp>
    <dsp:sp modelId="{D126D4D9-0BF5-409C-807E-FDF956017981}">
      <dsp:nvSpPr>
        <dsp:cNvPr id="0" name=""/>
        <dsp:cNvSpPr/>
      </dsp:nvSpPr>
      <dsp:spPr>
        <a:xfrm rot="10800000">
          <a:off x="0" y="808"/>
          <a:ext cx="3657600" cy="173733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Préparation des extraits aqueux  </a:t>
          </a:r>
          <a:endParaRPr lang="fr-FR" sz="1800" kern="1200" dirty="0"/>
        </a:p>
      </dsp:txBody>
      <dsp:txXfrm rot="-10800000">
        <a:off x="0" y="808"/>
        <a:ext cx="3657600" cy="609803"/>
      </dsp:txXfrm>
    </dsp:sp>
    <dsp:sp modelId="{21510C2E-7E22-45BC-AA81-5728BF27858A}">
      <dsp:nvSpPr>
        <dsp:cNvPr id="0" name=""/>
        <dsp:cNvSpPr/>
      </dsp:nvSpPr>
      <dsp:spPr>
        <a:xfrm>
          <a:off x="1785" y="610612"/>
          <a:ext cx="1218009" cy="5194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Infusion </a:t>
          </a:r>
          <a:endParaRPr lang="fr-FR" sz="1200" kern="1200" dirty="0"/>
        </a:p>
      </dsp:txBody>
      <dsp:txXfrm>
        <a:off x="1785" y="610612"/>
        <a:ext cx="1218009" cy="519462"/>
      </dsp:txXfrm>
    </dsp:sp>
    <dsp:sp modelId="{22B4B738-84CB-4A3D-8A4D-941C0A09B428}">
      <dsp:nvSpPr>
        <dsp:cNvPr id="0" name=""/>
        <dsp:cNvSpPr/>
      </dsp:nvSpPr>
      <dsp:spPr>
        <a:xfrm>
          <a:off x="1219795" y="610612"/>
          <a:ext cx="1218009" cy="5194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Décoction </a:t>
          </a:r>
          <a:endParaRPr lang="fr-FR" sz="1200" kern="1200" dirty="0"/>
        </a:p>
      </dsp:txBody>
      <dsp:txXfrm>
        <a:off x="1219795" y="610612"/>
        <a:ext cx="1218009" cy="519462"/>
      </dsp:txXfrm>
    </dsp:sp>
    <dsp:sp modelId="{2AEB75C6-EC16-48E0-8189-3CF69D8A790A}">
      <dsp:nvSpPr>
        <dsp:cNvPr id="0" name=""/>
        <dsp:cNvSpPr/>
      </dsp:nvSpPr>
      <dsp:spPr>
        <a:xfrm>
          <a:off x="2437804" y="610612"/>
          <a:ext cx="1218009" cy="5194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Macération à froid </a:t>
          </a:r>
          <a:endParaRPr lang="fr-FR" sz="1200" kern="1200" dirty="0"/>
        </a:p>
      </dsp:txBody>
      <dsp:txXfrm>
        <a:off x="2437804" y="610612"/>
        <a:ext cx="1218009" cy="519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58D8F-D93B-4C48-AD8E-BBD0140A2F24}" type="datetimeFigureOut">
              <a:rPr lang="fr-FR" smtClean="0"/>
              <a:pPr/>
              <a:t>03/07/2021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67D0E-07EB-454F-A398-3C76921E231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693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228184" y="1196752"/>
            <a:ext cx="1676400" cy="5112568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235893"/>
            <a:ext cx="5626968" cy="5073427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EB6E-A9E6-46C8-A08A-ECFA30B5831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e la date 6"/>
          <p:cNvSpPr txBox="1">
            <a:spLocks/>
          </p:cNvSpPr>
          <p:nvPr userDrawn="1"/>
        </p:nvSpPr>
        <p:spPr>
          <a:xfrm>
            <a:off x="467544" y="6485055"/>
            <a:ext cx="2011680" cy="384048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fr-FR"/>
            </a:defPPr>
            <a:lvl1pPr marL="0" algn="r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22-25 March 2021</a:t>
            </a:r>
            <a:endParaRPr lang="fr-FR" b="1" dirty="0"/>
          </a:p>
        </p:txBody>
      </p:sp>
      <p:sp>
        <p:nvSpPr>
          <p:cNvPr id="8" name="Espace réservé du pied de page 9"/>
          <p:cNvSpPr txBox="1">
            <a:spLocks/>
          </p:cNvSpPr>
          <p:nvPr userDrawn="1"/>
        </p:nvSpPr>
        <p:spPr>
          <a:xfrm>
            <a:off x="3995936" y="6492240"/>
            <a:ext cx="3992488" cy="365760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fr-FR"/>
            </a:defPPr>
            <a:lvl1pPr marL="0" algn="l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smtClean="0"/>
              <a:t>FSD7 Webinars 2021 </a:t>
            </a:r>
            <a:r>
              <a:rPr lang="fr-FR" smtClean="0"/>
              <a:t>- fsd7.sciencesconf.org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8496944" cy="64807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179512" y="1772816"/>
            <a:ext cx="7848872" cy="4729736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ACEB6E-A9E6-46C8-A08A-ECFA30B5831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8568952" cy="64807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EB6E-A9E6-46C8-A08A-ECFA30B5831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179512" y="1809328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3992560" y="1809328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8496944" cy="576064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EB6E-A9E6-46C8-A08A-ECFA30B5831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251520" y="2567136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166295" y="2567136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251520" y="1774656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137720" y="1774656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Espace réservé de la date 6"/>
          <p:cNvSpPr txBox="1">
            <a:spLocks/>
          </p:cNvSpPr>
          <p:nvPr userDrawn="1"/>
        </p:nvSpPr>
        <p:spPr>
          <a:xfrm>
            <a:off x="467544" y="6485055"/>
            <a:ext cx="2011680" cy="384048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fr-FR"/>
            </a:defPPr>
            <a:lvl1pPr marL="0" algn="r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22-25 March 2021</a:t>
            </a:r>
            <a:endParaRPr lang="fr-FR" b="1" dirty="0"/>
          </a:p>
        </p:txBody>
      </p:sp>
      <p:sp>
        <p:nvSpPr>
          <p:cNvPr id="15" name="Espace réservé du pied de page 9"/>
          <p:cNvSpPr txBox="1">
            <a:spLocks/>
          </p:cNvSpPr>
          <p:nvPr userDrawn="1"/>
        </p:nvSpPr>
        <p:spPr>
          <a:xfrm>
            <a:off x="3995936" y="6492240"/>
            <a:ext cx="3992488" cy="365760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fr-FR"/>
            </a:defPPr>
            <a:lvl1pPr marL="0" algn="l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FSD7 </a:t>
            </a:r>
            <a:r>
              <a:rPr lang="fr-FR" b="1" dirty="0" err="1" smtClean="0"/>
              <a:t>Webinars</a:t>
            </a:r>
            <a:r>
              <a:rPr lang="fr-FR" b="1" dirty="0" smtClean="0"/>
              <a:t> 2021 </a:t>
            </a:r>
            <a:r>
              <a:rPr lang="fr-FR" dirty="0" smtClean="0"/>
              <a:t>- fsd7.sciencesconf.org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8568952" cy="64807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ACEB6E-A9E6-46C8-A08A-ECFA30B5831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e la date 6"/>
          <p:cNvSpPr txBox="1">
            <a:spLocks/>
          </p:cNvSpPr>
          <p:nvPr userDrawn="1"/>
        </p:nvSpPr>
        <p:spPr>
          <a:xfrm>
            <a:off x="467544" y="6485055"/>
            <a:ext cx="2011680" cy="384048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fr-FR"/>
            </a:defPPr>
            <a:lvl1pPr marL="0" algn="r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22-25 March 2021</a:t>
            </a:r>
            <a:endParaRPr lang="fr-FR" b="1" dirty="0"/>
          </a:p>
        </p:txBody>
      </p:sp>
      <p:sp>
        <p:nvSpPr>
          <p:cNvPr id="10" name="Espace réservé du pied de page 9"/>
          <p:cNvSpPr txBox="1">
            <a:spLocks/>
          </p:cNvSpPr>
          <p:nvPr userDrawn="1"/>
        </p:nvSpPr>
        <p:spPr>
          <a:xfrm>
            <a:off x="3995936" y="6492240"/>
            <a:ext cx="3992488" cy="365760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fr-FR"/>
            </a:defPPr>
            <a:lvl1pPr marL="0" algn="l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smtClean="0"/>
              <a:t>FSD7 Webinars 2021 </a:t>
            </a:r>
            <a:r>
              <a:rPr lang="fr-FR" smtClean="0"/>
              <a:t>- fsd7.sciencesconf.org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EB6E-A9E6-46C8-A08A-ECFA30B5831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Espace réservé de la date 6"/>
          <p:cNvSpPr txBox="1">
            <a:spLocks/>
          </p:cNvSpPr>
          <p:nvPr userDrawn="1"/>
        </p:nvSpPr>
        <p:spPr>
          <a:xfrm>
            <a:off x="467544" y="6485055"/>
            <a:ext cx="2011680" cy="384048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fr-FR"/>
            </a:defPPr>
            <a:lvl1pPr marL="0" algn="r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22-25 March 2021</a:t>
            </a:r>
            <a:endParaRPr lang="fr-FR" b="1" dirty="0"/>
          </a:p>
        </p:txBody>
      </p:sp>
      <p:sp>
        <p:nvSpPr>
          <p:cNvPr id="6" name="Espace réservé du pied de page 9"/>
          <p:cNvSpPr txBox="1">
            <a:spLocks/>
          </p:cNvSpPr>
          <p:nvPr userDrawn="1"/>
        </p:nvSpPr>
        <p:spPr>
          <a:xfrm>
            <a:off x="3995936" y="6492240"/>
            <a:ext cx="3992488" cy="365760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fr-FR"/>
            </a:defPPr>
            <a:lvl1pPr marL="0" algn="l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FSD7 </a:t>
            </a:r>
            <a:r>
              <a:rPr lang="fr-FR" b="1" dirty="0" err="1" smtClean="0"/>
              <a:t>Webinars</a:t>
            </a:r>
            <a:r>
              <a:rPr lang="fr-FR" b="1" dirty="0" smtClean="0"/>
              <a:t> 2021 </a:t>
            </a:r>
            <a:r>
              <a:rPr lang="fr-FR" dirty="0" smtClean="0"/>
              <a:t>- fsd7.sciencesconf.org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892808" cy="531492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251520" y="265176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ACEB6E-A9E6-46C8-A08A-ECFA30B5831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Espace réservé de la date 6"/>
          <p:cNvSpPr txBox="1">
            <a:spLocks/>
          </p:cNvSpPr>
          <p:nvPr userDrawn="1"/>
        </p:nvSpPr>
        <p:spPr>
          <a:xfrm>
            <a:off x="-540568" y="6501336"/>
            <a:ext cx="2011680" cy="384048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fr-FR"/>
            </a:defPPr>
            <a:lvl1pPr marL="0" algn="r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22-25 March 2021</a:t>
            </a:r>
            <a:endParaRPr lang="fr-FR" b="1" dirty="0"/>
          </a:p>
        </p:txBody>
      </p:sp>
      <p:sp>
        <p:nvSpPr>
          <p:cNvPr id="16" name="Espace réservé du pied de page 9"/>
          <p:cNvSpPr txBox="1">
            <a:spLocks/>
          </p:cNvSpPr>
          <p:nvPr userDrawn="1"/>
        </p:nvSpPr>
        <p:spPr>
          <a:xfrm>
            <a:off x="2771800" y="6483096"/>
            <a:ext cx="3992488" cy="365760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fr-FR"/>
            </a:defPPr>
            <a:lvl1pPr marL="0" algn="l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FSD7 </a:t>
            </a:r>
            <a:r>
              <a:rPr lang="fr-FR" b="1" dirty="0" err="1" smtClean="0"/>
              <a:t>Webinars</a:t>
            </a:r>
            <a:r>
              <a:rPr lang="fr-FR" b="1" dirty="0" smtClean="0"/>
              <a:t> 2021 </a:t>
            </a:r>
            <a:r>
              <a:rPr lang="fr-FR" dirty="0" smtClean="0"/>
              <a:t>- fsd7.sciencesconf.org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93929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ACEB6E-A9E6-46C8-A08A-ECFA30B5831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Espace réservé de la date 6"/>
          <p:cNvSpPr txBox="1">
            <a:spLocks/>
          </p:cNvSpPr>
          <p:nvPr userDrawn="1"/>
        </p:nvSpPr>
        <p:spPr>
          <a:xfrm>
            <a:off x="-468560" y="6501336"/>
            <a:ext cx="2011680" cy="384048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fr-FR"/>
            </a:defPPr>
            <a:lvl1pPr marL="0" algn="r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22-25 March 2021</a:t>
            </a:r>
            <a:endParaRPr lang="fr-FR" b="1" dirty="0"/>
          </a:p>
        </p:txBody>
      </p:sp>
      <p:sp>
        <p:nvSpPr>
          <p:cNvPr id="16" name="Espace réservé du pied de page 9"/>
          <p:cNvSpPr txBox="1">
            <a:spLocks/>
          </p:cNvSpPr>
          <p:nvPr userDrawn="1"/>
        </p:nvSpPr>
        <p:spPr>
          <a:xfrm>
            <a:off x="2915816" y="6510528"/>
            <a:ext cx="3992488" cy="365760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fr-FR"/>
            </a:defPPr>
            <a:lvl1pPr marL="0" algn="l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FSD7 </a:t>
            </a:r>
            <a:r>
              <a:rPr lang="fr-FR" b="1" dirty="0" err="1" smtClean="0"/>
              <a:t>Webinars</a:t>
            </a:r>
            <a:r>
              <a:rPr lang="fr-FR" b="1" dirty="0" smtClean="0"/>
              <a:t> 2021 </a:t>
            </a:r>
            <a:r>
              <a:rPr lang="fr-FR" dirty="0" smtClean="0"/>
              <a:t>- fsd7.sciencesconf.org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8496944" cy="79208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EB6E-A9E6-46C8-A08A-ECFA30B5831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e la date 6"/>
          <p:cNvSpPr txBox="1">
            <a:spLocks/>
          </p:cNvSpPr>
          <p:nvPr userDrawn="1"/>
        </p:nvSpPr>
        <p:spPr>
          <a:xfrm>
            <a:off x="467544" y="6485055"/>
            <a:ext cx="2011680" cy="384048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fr-FR"/>
            </a:defPPr>
            <a:lvl1pPr marL="0" algn="r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22-25 March 2021</a:t>
            </a:r>
            <a:endParaRPr lang="fr-FR" b="1" dirty="0"/>
          </a:p>
        </p:txBody>
      </p:sp>
      <p:sp>
        <p:nvSpPr>
          <p:cNvPr id="8" name="Espace réservé du pied de page 9"/>
          <p:cNvSpPr txBox="1">
            <a:spLocks/>
          </p:cNvSpPr>
          <p:nvPr userDrawn="1"/>
        </p:nvSpPr>
        <p:spPr>
          <a:xfrm>
            <a:off x="3995936" y="6492240"/>
            <a:ext cx="3992488" cy="365760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fr-FR"/>
            </a:defPPr>
            <a:lvl1pPr marL="0" algn="l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smtClean="0"/>
              <a:t>FSD7 Webinars 2021 </a:t>
            </a:r>
            <a:r>
              <a:rPr lang="fr-FR" smtClean="0"/>
              <a:t>- fsd7.sciencesconf.org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forumciheam2021.sciencesconf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179512" y="1127125"/>
            <a:ext cx="8424936" cy="79208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dirty="0" smtClean="0"/>
              <a:t>Modifiez le style du titre</a:t>
            </a:r>
            <a:endParaRPr kumimoji="0" lang="en-US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00818" y="1916831"/>
            <a:ext cx="7467600" cy="456822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Modifiez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ACEB6E-A9E6-46C8-A08A-ECFA30B5831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8" name="Espace réservé de la date 6"/>
          <p:cNvSpPr txBox="1">
            <a:spLocks/>
          </p:cNvSpPr>
          <p:nvPr/>
        </p:nvSpPr>
        <p:spPr>
          <a:xfrm>
            <a:off x="467544" y="6485055"/>
            <a:ext cx="2011680" cy="384048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fr-FR"/>
            </a:defPPr>
            <a:lvl1pPr marL="0" algn="r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July 6 and 7, 2021</a:t>
            </a:r>
            <a:endParaRPr lang="fr-FR" b="1" dirty="0"/>
          </a:p>
        </p:txBody>
      </p:sp>
      <p:sp>
        <p:nvSpPr>
          <p:cNvPr id="19" name="Espace réservé du pied de page 9"/>
          <p:cNvSpPr txBox="1">
            <a:spLocks/>
          </p:cNvSpPr>
          <p:nvPr/>
        </p:nvSpPr>
        <p:spPr>
          <a:xfrm>
            <a:off x="3995936" y="6492240"/>
            <a:ext cx="4709152" cy="365760"/>
          </a:xfrm>
          <a:prstGeom prst="rect">
            <a:avLst/>
          </a:prstGeom>
        </p:spPr>
        <p:txBody>
          <a:bodyPr vert="horz" rtlCol="0" anchor="ctr" anchorCtr="0"/>
          <a:lstStyle>
            <a:defPPr>
              <a:defRPr lang="fr-FR"/>
            </a:defPPr>
            <a:lvl1pPr marL="0" algn="l" defTabSz="914400" rtl="0" eaLnBrk="1" latinLnBrk="0" hangingPunct="1"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err="1" smtClean="0"/>
              <a:t>MedForum</a:t>
            </a:r>
            <a:r>
              <a:rPr lang="fr-FR" b="1" dirty="0" smtClean="0"/>
              <a:t> 2021 </a:t>
            </a:r>
            <a:r>
              <a:rPr lang="fr-FR" dirty="0" smtClean="0"/>
              <a:t>- </a:t>
            </a:r>
            <a:r>
              <a:rPr kumimoji="0" lang="fr-FR" sz="1100" b="0" i="0" u="none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  <a:hlinkClick r:id="rId12"/>
              </a:rPr>
              <a:t>forumciheam2021.sciencesconf.org</a:t>
            </a:r>
            <a:endParaRPr kumimoji="0" lang="fr-FR" sz="1100" b="0" i="0" u="none" kern="120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59532" y="209619"/>
            <a:ext cx="54925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Online MedForum 2021 – CIHEAM Montpellier</a:t>
            </a:r>
          </a:p>
          <a:p>
            <a:pPr algn="l"/>
            <a:r>
              <a:rPr lang="en-US" sz="1000" b="1" dirty="0" smtClean="0">
                <a:solidFill>
                  <a:srgbClr val="F79709"/>
                </a:solidFill>
              </a:rPr>
              <a:t>Understanding the current status, emerging challenges, global uncertainties and </a:t>
            </a:r>
            <a:br>
              <a:rPr lang="en-US" sz="1000" b="1" dirty="0" smtClean="0">
                <a:solidFill>
                  <a:srgbClr val="F79709"/>
                </a:solidFill>
              </a:rPr>
            </a:br>
            <a:r>
              <a:rPr lang="en-US" sz="1000" b="1" dirty="0" smtClean="0">
                <a:solidFill>
                  <a:srgbClr val="F79709"/>
                </a:solidFill>
              </a:rPr>
              <a:t>coping mechanisms of agriculture and food systems around the Mediterranean</a:t>
            </a:r>
            <a:endParaRPr lang="fr-FR" sz="1000" dirty="0">
              <a:solidFill>
                <a:srgbClr val="F79709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Image 3">
            <a:hlinkClick r:id="rId12"/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048" y="0"/>
            <a:ext cx="2987040" cy="9509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641976" cy="174496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Valorisation des extraits aqueux de deux plantes acclimatées en Tunisie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05000" y="4800600"/>
            <a:ext cx="7239000" cy="936104"/>
          </a:xfrm>
        </p:spPr>
        <p:txBody>
          <a:bodyPr/>
          <a:lstStyle/>
          <a:p>
            <a:pPr algn="ctr"/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Dorsaf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Ben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Hassine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Radhia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Abdelkabir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Oumayma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Belgacem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Manef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Abderrabba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fr-FR" baseline="30000" dirty="0" smtClean="0"/>
          </a:p>
          <a:p>
            <a:pPr algn="ctr"/>
            <a:endParaRPr lang="fr-FR" baseline="30000" dirty="0"/>
          </a:p>
          <a:p>
            <a:pPr algn="ctr"/>
            <a:endParaRPr lang="fr-FR" baseline="30000" dirty="0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2286000" y="5791200"/>
            <a:ext cx="6462464" cy="873950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900" baseline="30000" dirty="0" smtClean="0">
                <a:latin typeface="+mj-lt"/>
              </a:rPr>
              <a:t>1  </a:t>
            </a:r>
            <a:r>
              <a:rPr lang="en-US" sz="900" dirty="0" err="1" smtClean="0">
                <a:latin typeface="+mj-lt"/>
              </a:rPr>
              <a:t>Dorsaf</a:t>
            </a:r>
            <a:r>
              <a:rPr lang="en-US" sz="900" dirty="0" smtClean="0">
                <a:latin typeface="+mj-lt"/>
              </a:rPr>
              <a:t> Ben </a:t>
            </a:r>
            <a:r>
              <a:rPr lang="en-US" sz="900" dirty="0" err="1" smtClean="0">
                <a:latin typeface="+mj-lt"/>
              </a:rPr>
              <a:t>Hassine</a:t>
            </a:r>
            <a:r>
              <a:rPr lang="en-US" sz="900" dirty="0" smtClean="0">
                <a:latin typeface="+mj-lt"/>
              </a:rPr>
              <a:t>, </a:t>
            </a:r>
            <a:r>
              <a:rPr lang="en-US" sz="900" dirty="0" err="1" smtClean="0">
                <a:latin typeface="+mj-lt"/>
              </a:rPr>
              <a:t>Laboratoire</a:t>
            </a:r>
            <a:r>
              <a:rPr lang="en-US" sz="900" dirty="0" smtClean="0">
                <a:latin typeface="+mj-lt"/>
              </a:rPr>
              <a:t> </a:t>
            </a:r>
            <a:r>
              <a:rPr lang="en-US" sz="900" dirty="0" err="1" smtClean="0">
                <a:latin typeface="+mj-lt"/>
              </a:rPr>
              <a:t>matériaux</a:t>
            </a:r>
            <a:r>
              <a:rPr lang="en-US" sz="900" dirty="0" smtClean="0">
                <a:latin typeface="+mj-lt"/>
              </a:rPr>
              <a:t> </a:t>
            </a:r>
            <a:r>
              <a:rPr lang="en-US" sz="900" dirty="0" err="1" smtClean="0">
                <a:latin typeface="+mj-lt"/>
              </a:rPr>
              <a:t>molécules</a:t>
            </a:r>
            <a:r>
              <a:rPr lang="en-US" sz="900" dirty="0" smtClean="0">
                <a:latin typeface="+mj-lt"/>
              </a:rPr>
              <a:t> et applications, IPEST, La </a:t>
            </a:r>
            <a:r>
              <a:rPr lang="en-US" sz="900" dirty="0" err="1" smtClean="0">
                <a:latin typeface="+mj-lt"/>
              </a:rPr>
              <a:t>Marsa</a:t>
            </a:r>
            <a:r>
              <a:rPr lang="en-US" sz="900" dirty="0" smtClean="0">
                <a:latin typeface="+mj-lt"/>
              </a:rPr>
              <a:t>, </a:t>
            </a:r>
            <a:r>
              <a:rPr lang="en-US" sz="900" dirty="0" err="1" smtClean="0">
                <a:latin typeface="+mj-lt"/>
              </a:rPr>
              <a:t>Tunisie</a:t>
            </a:r>
            <a:r>
              <a:rPr lang="en-US" sz="900" dirty="0" smtClean="0">
                <a:latin typeface="+mj-lt"/>
              </a:rPr>
              <a:t>, </a:t>
            </a:r>
            <a:r>
              <a:rPr lang="en-US" sz="900" dirty="0" err="1" smtClean="0">
                <a:latin typeface="+mj-lt"/>
              </a:rPr>
              <a:t>Institut</a:t>
            </a:r>
            <a:r>
              <a:rPr lang="en-US" sz="900" dirty="0" smtClean="0">
                <a:latin typeface="+mj-lt"/>
              </a:rPr>
              <a:t> National </a:t>
            </a:r>
            <a:r>
              <a:rPr lang="en-US" sz="900" dirty="0" err="1" smtClean="0">
                <a:latin typeface="+mj-lt"/>
              </a:rPr>
              <a:t>Agronomique</a:t>
            </a:r>
            <a:r>
              <a:rPr lang="en-US" sz="900" dirty="0" smtClean="0">
                <a:latin typeface="+mj-lt"/>
              </a:rPr>
              <a:t> de la </a:t>
            </a:r>
            <a:r>
              <a:rPr lang="en-US" sz="900" dirty="0" err="1" smtClean="0">
                <a:latin typeface="+mj-lt"/>
              </a:rPr>
              <a:t>Tunisie</a:t>
            </a:r>
            <a:r>
              <a:rPr lang="en-US" sz="900" dirty="0" smtClean="0">
                <a:latin typeface="+mj-lt"/>
              </a:rPr>
              <a:t>, </a:t>
            </a:r>
            <a:r>
              <a:rPr lang="en-US" sz="900" dirty="0" err="1" smtClean="0">
                <a:latin typeface="+mj-lt"/>
              </a:rPr>
              <a:t>Départemenet</a:t>
            </a:r>
            <a:r>
              <a:rPr lang="en-US" sz="900" dirty="0" smtClean="0">
                <a:latin typeface="+mj-lt"/>
              </a:rPr>
              <a:t> des Industries </a:t>
            </a:r>
            <a:r>
              <a:rPr lang="en-US" sz="900" dirty="0" err="1" smtClean="0">
                <a:latin typeface="+mj-lt"/>
              </a:rPr>
              <a:t>Agroalimentaires</a:t>
            </a:r>
            <a:r>
              <a:rPr lang="en-US" sz="900" dirty="0" smtClean="0">
                <a:latin typeface="+mj-lt"/>
              </a:rPr>
              <a:t> </a:t>
            </a:r>
          </a:p>
          <a:p>
            <a:pPr lvl="0">
              <a:spcBef>
                <a:spcPts val="0"/>
              </a:spcBef>
            </a:pPr>
            <a:r>
              <a:rPr lang="en-US" sz="900" baseline="30000" dirty="0" smtClean="0">
                <a:latin typeface="+mj-lt"/>
              </a:rPr>
              <a:t>2</a:t>
            </a:r>
            <a:r>
              <a:rPr lang="en-US" sz="900" dirty="0" smtClean="0">
                <a:latin typeface="+mj-lt"/>
              </a:rPr>
              <a:t>Radhia </a:t>
            </a:r>
            <a:r>
              <a:rPr lang="en-US" sz="900" dirty="0" err="1" smtClean="0">
                <a:latin typeface="+mj-lt"/>
              </a:rPr>
              <a:t>Aabdelkabir</a:t>
            </a:r>
            <a:r>
              <a:rPr lang="en-US" sz="900" dirty="0" smtClean="0">
                <a:latin typeface="+mj-lt"/>
              </a:rPr>
              <a:t>, </a:t>
            </a:r>
            <a:r>
              <a:rPr lang="fr-FR" sz="900" b="0" dirty="0" smtClean="0">
                <a:latin typeface="+mj-lt"/>
                <a:ea typeface="Times New Roman" pitchFamily="18" charset="0"/>
                <a:cs typeface="Arial" pitchFamily="34" charset="0"/>
              </a:rPr>
              <a:t>Faculté des sciences de Gabes, Université de Gabes, Tunisie </a:t>
            </a:r>
            <a:endParaRPr lang="en-US" sz="9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en-US" sz="900" baseline="30000" dirty="0" smtClean="0">
                <a:latin typeface="+mj-lt"/>
              </a:rPr>
              <a:t>3  </a:t>
            </a:r>
            <a:r>
              <a:rPr lang="en-US" sz="900" dirty="0" err="1" smtClean="0">
                <a:latin typeface="+mj-lt"/>
              </a:rPr>
              <a:t>Oumayma</a:t>
            </a:r>
            <a:r>
              <a:rPr lang="en-US" sz="900" dirty="0" smtClean="0">
                <a:latin typeface="+mj-lt"/>
              </a:rPr>
              <a:t> </a:t>
            </a:r>
            <a:r>
              <a:rPr lang="en-US" sz="900" dirty="0" err="1" smtClean="0">
                <a:latin typeface="+mj-lt"/>
              </a:rPr>
              <a:t>Belgacem</a:t>
            </a:r>
            <a:r>
              <a:rPr lang="en-US" sz="900" dirty="0" smtClean="0">
                <a:latin typeface="+mj-lt"/>
              </a:rPr>
              <a:t> , </a:t>
            </a:r>
            <a:r>
              <a:rPr lang="en-US" sz="900" dirty="0" err="1" smtClean="0">
                <a:latin typeface="+mj-lt"/>
              </a:rPr>
              <a:t>Laboratoire</a:t>
            </a:r>
            <a:r>
              <a:rPr lang="en-US" sz="900" dirty="0" smtClean="0">
                <a:latin typeface="+mj-lt"/>
              </a:rPr>
              <a:t> </a:t>
            </a:r>
            <a:r>
              <a:rPr lang="en-US" sz="900" dirty="0" err="1" smtClean="0">
                <a:latin typeface="+mj-lt"/>
              </a:rPr>
              <a:t>Matériaux</a:t>
            </a:r>
            <a:r>
              <a:rPr lang="en-US" sz="900" dirty="0" smtClean="0">
                <a:latin typeface="+mj-lt"/>
              </a:rPr>
              <a:t> </a:t>
            </a:r>
            <a:r>
              <a:rPr lang="en-US" sz="900" dirty="0" err="1" smtClean="0">
                <a:latin typeface="+mj-lt"/>
              </a:rPr>
              <a:t>Molécules</a:t>
            </a:r>
            <a:r>
              <a:rPr lang="en-US" sz="900" dirty="0" smtClean="0">
                <a:latin typeface="+mj-lt"/>
              </a:rPr>
              <a:t> et Applications , IPEST LA </a:t>
            </a:r>
            <a:r>
              <a:rPr lang="en-US" sz="900" dirty="0" err="1" smtClean="0">
                <a:latin typeface="+mj-lt"/>
              </a:rPr>
              <a:t>Marsa</a:t>
            </a:r>
            <a:endParaRPr lang="en-US" sz="9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en-US" sz="900" baseline="30000" dirty="0" smtClean="0">
                <a:latin typeface="+mj-lt"/>
              </a:rPr>
              <a:t>4  </a:t>
            </a:r>
            <a:r>
              <a:rPr lang="en-US" sz="900" dirty="0" err="1" smtClean="0">
                <a:latin typeface="+mj-lt"/>
              </a:rPr>
              <a:t>Manef</a:t>
            </a:r>
            <a:r>
              <a:rPr lang="en-US" sz="900" dirty="0" smtClean="0">
                <a:latin typeface="+mj-lt"/>
              </a:rPr>
              <a:t> </a:t>
            </a:r>
            <a:r>
              <a:rPr lang="en-US" sz="900" dirty="0" err="1" smtClean="0">
                <a:latin typeface="+mj-lt"/>
              </a:rPr>
              <a:t>Abderrabba</a:t>
            </a:r>
            <a:r>
              <a:rPr lang="en-US" sz="900" dirty="0" smtClean="0">
                <a:latin typeface="+mj-lt"/>
              </a:rPr>
              <a:t>, </a:t>
            </a:r>
            <a:r>
              <a:rPr lang="en-US" sz="900" dirty="0" err="1" smtClean="0">
                <a:latin typeface="+mj-lt"/>
              </a:rPr>
              <a:t>Laboratoire</a:t>
            </a:r>
            <a:r>
              <a:rPr lang="en-US" sz="900" dirty="0" smtClean="0">
                <a:latin typeface="+mj-lt"/>
              </a:rPr>
              <a:t> </a:t>
            </a:r>
            <a:r>
              <a:rPr lang="en-US" sz="900" dirty="0" err="1" smtClean="0">
                <a:latin typeface="+mj-lt"/>
              </a:rPr>
              <a:t>matériaux</a:t>
            </a:r>
            <a:r>
              <a:rPr lang="en-US" sz="900" dirty="0" smtClean="0">
                <a:latin typeface="+mj-lt"/>
              </a:rPr>
              <a:t> </a:t>
            </a:r>
            <a:r>
              <a:rPr lang="en-US" sz="900" dirty="0" err="1" smtClean="0">
                <a:latin typeface="+mj-lt"/>
              </a:rPr>
              <a:t>molécules</a:t>
            </a:r>
            <a:r>
              <a:rPr lang="en-US" sz="900" dirty="0" smtClean="0">
                <a:latin typeface="+mj-lt"/>
              </a:rPr>
              <a:t> et applications, IPEST , La </a:t>
            </a:r>
            <a:r>
              <a:rPr lang="en-US" sz="900" dirty="0" err="1" smtClean="0">
                <a:latin typeface="+mj-lt"/>
              </a:rPr>
              <a:t>Marsa</a:t>
            </a:r>
            <a:endParaRPr lang="en-US" sz="900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en-US" sz="900" dirty="0" smtClean="0">
                <a:latin typeface="+mj-lt"/>
              </a:rPr>
              <a:t>* </a:t>
            </a:r>
            <a:r>
              <a:rPr lang="en-US" sz="900" dirty="0" err="1" smtClean="0">
                <a:latin typeface="+mj-lt"/>
              </a:rPr>
              <a:t>Dorsaf</a:t>
            </a:r>
            <a:r>
              <a:rPr lang="en-US" sz="900" dirty="0" smtClean="0">
                <a:latin typeface="+mj-lt"/>
              </a:rPr>
              <a:t> Ben </a:t>
            </a:r>
            <a:r>
              <a:rPr lang="en-US" sz="900" dirty="0" err="1" smtClean="0">
                <a:latin typeface="+mj-lt"/>
              </a:rPr>
              <a:t>Hassine</a:t>
            </a:r>
            <a:r>
              <a:rPr lang="en-US" sz="900" dirty="0" smtClean="0">
                <a:latin typeface="+mj-lt"/>
              </a:rPr>
              <a:t>: dorsaf_benhassine@yahoo.fr</a:t>
            </a:r>
          </a:p>
          <a:p>
            <a:endParaRPr lang="fr-FR" sz="900" baseline="30000" dirty="0" smtClean="0">
              <a:latin typeface="+mj-lt"/>
            </a:endParaRPr>
          </a:p>
          <a:p>
            <a:endParaRPr lang="fr-FR" sz="900" baseline="30000" dirty="0" smtClean="0">
              <a:latin typeface="+mj-lt"/>
            </a:endParaRPr>
          </a:p>
          <a:p>
            <a:endParaRPr lang="fr-FR" sz="900" baseline="30000" dirty="0">
              <a:latin typeface="+mj-lt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611560" y="4038132"/>
            <a:ext cx="1368152" cy="470988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cap="none" dirty="0" smtClean="0">
                <a:solidFill>
                  <a:schemeClr val="bg1"/>
                </a:solidFill>
                <a:latin typeface="+mn-lt"/>
              </a:rPr>
              <a:t>MedForum</a:t>
            </a:r>
            <a:br>
              <a:rPr lang="en-US" sz="1600" cap="none" dirty="0" smtClean="0">
                <a:solidFill>
                  <a:schemeClr val="bg1"/>
                </a:solidFill>
                <a:latin typeface="+mn-lt"/>
              </a:rPr>
            </a:br>
            <a:r>
              <a:rPr lang="en-US" sz="1600" cap="none" dirty="0" smtClean="0">
                <a:solidFill>
                  <a:schemeClr val="bg1"/>
                </a:solidFill>
                <a:latin typeface="+mn-lt"/>
              </a:rPr>
              <a:t>2021</a:t>
            </a:r>
            <a:br>
              <a:rPr lang="en-US" sz="1600" cap="none" dirty="0" smtClean="0">
                <a:solidFill>
                  <a:schemeClr val="bg1"/>
                </a:solidFill>
                <a:latin typeface="+mn-lt"/>
              </a:rPr>
            </a:br>
            <a:r>
              <a:rPr lang="en-US" sz="1600" b="0" cap="none" dirty="0" smtClean="0">
                <a:solidFill>
                  <a:schemeClr val="bg1"/>
                </a:solidFill>
                <a:latin typeface="+mn-lt"/>
              </a:rPr>
              <a:t>CIHEAM</a:t>
            </a:r>
            <a:r>
              <a:rPr lang="en-US" sz="1600" cap="none" dirty="0" smtClean="0">
                <a:solidFill>
                  <a:schemeClr val="bg1"/>
                </a:solidFill>
                <a:latin typeface="+mn-lt"/>
              </a:rPr>
              <a:t> </a:t>
            </a:r>
            <a:endParaRPr lang="fr-FR" sz="1600" cap="none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0"/>
            <a:ext cx="7812360" cy="248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45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914400"/>
            <a:ext cx="8496944" cy="648072"/>
          </a:xfrm>
        </p:spPr>
        <p:txBody>
          <a:bodyPr/>
          <a:lstStyle/>
          <a:p>
            <a:r>
              <a:rPr lang="fr-FR" dirty="0" smtClean="0"/>
              <a:t>Introduction Générale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ACEB6E-A9E6-46C8-A08A-ECFA30B5831F}" type="slidenum">
              <a:rPr lang="fr-FR" smtClean="0"/>
              <a:pPr/>
              <a:t>2</a:t>
            </a:fld>
            <a:endParaRPr lang="fr-FR"/>
          </a:p>
        </p:txBody>
      </p:sp>
      <p:grpSp>
        <p:nvGrpSpPr>
          <p:cNvPr id="5" name="Espace réservé du contenu 4"/>
          <p:cNvGrpSpPr>
            <a:grpSpLocks noGrp="1"/>
          </p:cNvGrpSpPr>
          <p:nvPr/>
        </p:nvGrpSpPr>
        <p:grpSpPr>
          <a:xfrm>
            <a:off x="457200" y="1676400"/>
            <a:ext cx="7848600" cy="4729162"/>
            <a:chOff x="1295400" y="1600200"/>
            <a:chExt cx="7655356" cy="5113783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47800" y="1666384"/>
              <a:ext cx="7502956" cy="5047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>
            <a:xfrm>
              <a:off x="1295400" y="1600200"/>
              <a:ext cx="3214710" cy="15001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Exemples:</a:t>
              </a:r>
            </a:p>
            <a:p>
              <a:pPr algn="ctr"/>
              <a:r>
                <a:rPr lang="fr-FR" sz="1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OH</a:t>
              </a:r>
              <a:r>
                <a:rPr lang="fr-FR" sz="2000" b="1" baseline="30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. </a:t>
              </a:r>
              <a:r>
                <a:rPr lang="fr-FR" sz="1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(hydroxyles)</a:t>
              </a:r>
            </a:p>
            <a:p>
              <a:pPr algn="ctr"/>
              <a:r>
                <a:rPr lang="fr-FR" sz="1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ROO</a:t>
              </a:r>
              <a:r>
                <a:rPr lang="fr-FR" sz="2000" b="1" baseline="30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.</a:t>
              </a:r>
              <a:r>
                <a:rPr lang="fr-FR" sz="1400" baseline="30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sz="1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(</a:t>
              </a:r>
              <a:r>
                <a:rPr lang="fr-FR" sz="14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peroxyles</a:t>
              </a:r>
              <a:r>
                <a:rPr lang="fr-FR" sz="1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)</a:t>
              </a:r>
              <a:r>
                <a:rPr lang="fr-FR" sz="1400" dirty="0" smtClean="0"/>
                <a:t> </a:t>
              </a:r>
            </a:p>
            <a:p>
              <a:pPr algn="ctr"/>
              <a:r>
                <a:rPr lang="fr-FR" sz="1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l'anion radicalaire </a:t>
              </a:r>
              <a:r>
                <a:rPr lang="fr-FR" sz="14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superoxyde</a:t>
              </a:r>
              <a:r>
                <a:rPr lang="fr-FR" sz="1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 O</a:t>
              </a:r>
              <a:r>
                <a:rPr lang="fr-FR" sz="14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fr-FR" sz="1400" baseline="30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• -</a:t>
              </a:r>
              <a:r>
                <a:rPr lang="fr-FR" sz="1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 </a:t>
              </a:r>
            </a:p>
            <a:p>
              <a:pPr algn="ctr"/>
              <a:endParaRPr lang="fr-FR" sz="14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351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Matériel et Méthodes 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EB6E-A9E6-46C8-A08A-ECFA30B5831F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6" name="Picture 13" descr="Résultat de recherche d'images pour &quot;pistacia lentiscus&quot;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752600"/>
            <a:ext cx="2263513" cy="169545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</p:pic>
      <p:pic>
        <p:nvPicPr>
          <p:cNvPr id="7" name="Picture 2" descr="Résultat de recherche d'images pour &quot;Eucalyptus stricklandii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962400"/>
            <a:ext cx="2166918" cy="210319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</p:pic>
      <p:sp>
        <p:nvSpPr>
          <p:cNvPr id="8" name="ZoneTexte 7"/>
          <p:cNvSpPr txBox="1"/>
          <p:nvPr/>
        </p:nvSpPr>
        <p:spPr>
          <a:xfrm>
            <a:off x="304800" y="3505200"/>
            <a:ext cx="2116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err="1" smtClean="0"/>
              <a:t>Pistacia</a:t>
            </a:r>
            <a:r>
              <a:rPr lang="fr-FR" i="1" dirty="0" smtClean="0"/>
              <a:t> </a:t>
            </a:r>
            <a:r>
              <a:rPr lang="fr-FR" i="1" dirty="0" err="1" smtClean="0"/>
              <a:t>lentiscus</a:t>
            </a:r>
            <a:r>
              <a:rPr lang="fr-FR" i="1" dirty="0" smtClean="0"/>
              <a:t> </a:t>
            </a:r>
            <a:endParaRPr lang="fr-FR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228600" y="6172200"/>
            <a:ext cx="2747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/>
              <a:t>Eucalyptus </a:t>
            </a:r>
            <a:r>
              <a:rPr lang="fr-FR" i="1" dirty="0" err="1" smtClean="0"/>
              <a:t>stricklandii</a:t>
            </a:r>
            <a:r>
              <a:rPr lang="fr-FR" i="1" dirty="0" smtClean="0"/>
              <a:t> </a:t>
            </a:r>
            <a:endParaRPr lang="fr-FR" i="1" dirty="0"/>
          </a:p>
        </p:txBody>
      </p:sp>
      <p:graphicFrame>
        <p:nvGraphicFramePr>
          <p:cNvPr id="12" name="Espace réservé du contenu 11"/>
          <p:cNvGraphicFramePr>
            <a:graphicFrameLocks noGrp="1"/>
          </p:cNvGraphicFramePr>
          <p:nvPr>
            <p:ph sz="quarter" idx="2"/>
          </p:nvPr>
        </p:nvGraphicFramePr>
        <p:xfrm>
          <a:off x="3992563" y="1809750"/>
          <a:ext cx="3657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9327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ACEB6E-A9E6-46C8-A08A-ECFA30B5831F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8" name="ZoneTexte 3"/>
          <p:cNvSpPr txBox="1"/>
          <p:nvPr/>
        </p:nvSpPr>
        <p:spPr>
          <a:xfrm>
            <a:off x="381000" y="990600"/>
            <a:ext cx="4107658" cy="2616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1" i="0" u="none" strike="noStrike" kern="1200" cap="none" spc="0" baseline="0" dirty="0">
                <a:solidFill>
                  <a:srgbClr val="2E75B6"/>
                </a:solidFill>
                <a:uFillTx/>
                <a:latin typeface="Calibri"/>
              </a:rPr>
              <a:t>Rendements d’extraction en (%) </a:t>
            </a:r>
          </a:p>
        </p:txBody>
      </p:sp>
      <p:graphicFrame>
        <p:nvGraphicFramePr>
          <p:cNvPr id="9" name="Graphique 4"/>
          <p:cNvGraphicFramePr/>
          <p:nvPr/>
        </p:nvGraphicFramePr>
        <p:xfrm>
          <a:off x="228600" y="2362200"/>
          <a:ext cx="4385654" cy="1484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phique 5"/>
          <p:cNvGraphicFramePr/>
          <p:nvPr/>
        </p:nvGraphicFramePr>
        <p:xfrm>
          <a:off x="4495800" y="2667000"/>
          <a:ext cx="4191000" cy="1637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ZoneTexte 7"/>
          <p:cNvSpPr txBox="1"/>
          <p:nvPr/>
        </p:nvSpPr>
        <p:spPr>
          <a:xfrm>
            <a:off x="304800" y="2057400"/>
            <a:ext cx="3581403" cy="2616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1" i="0" u="none" strike="noStrike" kern="1200" cap="none" spc="0" baseline="0" dirty="0">
                <a:solidFill>
                  <a:srgbClr val="2E75B6"/>
                </a:solidFill>
                <a:uFillTx/>
                <a:latin typeface="Calibri"/>
              </a:rPr>
              <a:t>Teneur en </a:t>
            </a:r>
            <a:r>
              <a:rPr lang="fr-FR" sz="1100" b="1" i="0" u="none" strike="noStrike" kern="1200" cap="none" spc="0" baseline="0" dirty="0" err="1">
                <a:solidFill>
                  <a:srgbClr val="2E75B6"/>
                </a:solidFill>
                <a:uFillTx/>
                <a:latin typeface="Calibri"/>
              </a:rPr>
              <a:t>polyphénols</a:t>
            </a:r>
            <a:r>
              <a:rPr lang="fr-FR" sz="1100" b="1" i="0" u="none" strike="noStrike" kern="1200" cap="none" spc="0" baseline="0" dirty="0">
                <a:solidFill>
                  <a:srgbClr val="2E75B6"/>
                </a:solidFill>
                <a:uFillTx/>
                <a:latin typeface="Calibri"/>
              </a:rPr>
              <a:t> totaux</a:t>
            </a:r>
          </a:p>
        </p:txBody>
      </p:sp>
      <p:sp>
        <p:nvSpPr>
          <p:cNvPr id="13" name="ZoneTexte 8"/>
          <p:cNvSpPr txBox="1"/>
          <p:nvPr/>
        </p:nvSpPr>
        <p:spPr>
          <a:xfrm>
            <a:off x="5257800" y="2438400"/>
            <a:ext cx="3581403" cy="2616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1" i="0" u="none" strike="noStrike" kern="1200" cap="none" spc="0" baseline="0" dirty="0">
                <a:solidFill>
                  <a:srgbClr val="2E75B6"/>
                </a:solidFill>
                <a:uFillTx/>
                <a:latin typeface="Calibri"/>
              </a:rPr>
              <a:t>Teneur en flavonoïdes totaux</a:t>
            </a:r>
          </a:p>
        </p:txBody>
      </p:sp>
      <p:graphicFrame>
        <p:nvGraphicFramePr>
          <p:cNvPr id="14" name="Graphique 9"/>
          <p:cNvGraphicFramePr/>
          <p:nvPr/>
        </p:nvGraphicFramePr>
        <p:xfrm>
          <a:off x="4514220" y="838200"/>
          <a:ext cx="4629780" cy="1734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ZoneTexte 10"/>
          <p:cNvSpPr txBox="1"/>
          <p:nvPr/>
        </p:nvSpPr>
        <p:spPr>
          <a:xfrm>
            <a:off x="457200" y="3886200"/>
            <a:ext cx="2895603" cy="2616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1" i="0" u="none" strike="noStrike" kern="1200" cap="none" spc="0" baseline="0" dirty="0">
                <a:solidFill>
                  <a:srgbClr val="2E75B6"/>
                </a:solidFill>
                <a:uFillTx/>
                <a:latin typeface="Calibri"/>
              </a:rPr>
              <a:t>Activité antibactérienne </a:t>
            </a:r>
          </a:p>
        </p:txBody>
      </p:sp>
      <p:sp>
        <p:nvSpPr>
          <p:cNvPr id="16" name="ZoneTexte 11"/>
          <p:cNvSpPr txBox="1"/>
          <p:nvPr/>
        </p:nvSpPr>
        <p:spPr>
          <a:xfrm>
            <a:off x="5486400" y="1066800"/>
            <a:ext cx="2895603" cy="26160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1" i="0" u="none" strike="noStrike" kern="1200" cap="none" spc="0" baseline="0" dirty="0">
                <a:solidFill>
                  <a:srgbClr val="2E75B6"/>
                </a:solidFill>
                <a:uFillTx/>
                <a:latin typeface="Calibri"/>
              </a:rPr>
              <a:t>Activité </a:t>
            </a:r>
            <a:r>
              <a:rPr lang="fr-FR" sz="1100" b="1" i="0" u="none" strike="noStrike" kern="1200" cap="none" spc="0" baseline="0" dirty="0" err="1">
                <a:solidFill>
                  <a:srgbClr val="2E75B6"/>
                </a:solidFill>
                <a:uFillTx/>
                <a:latin typeface="Calibri"/>
              </a:rPr>
              <a:t>antioxydante</a:t>
            </a:r>
            <a:r>
              <a:rPr lang="fr-FR" sz="1100" b="1" i="0" u="none" strike="noStrike" kern="1200" cap="none" spc="0" baseline="0" dirty="0">
                <a:solidFill>
                  <a:srgbClr val="2E75B6"/>
                </a:solidFill>
                <a:uFillTx/>
                <a:latin typeface="Calibri"/>
              </a:rPr>
              <a:t> (DPPH) </a:t>
            </a:r>
          </a:p>
        </p:txBody>
      </p:sp>
      <p:sp>
        <p:nvSpPr>
          <p:cNvPr id="17" name="ZoneTexte 12"/>
          <p:cNvSpPr txBox="1"/>
          <p:nvPr/>
        </p:nvSpPr>
        <p:spPr>
          <a:xfrm>
            <a:off x="4648200" y="5867400"/>
            <a:ext cx="4495800" cy="6771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1" i="0" u="none" strike="noStrike" kern="1200" cap="none" spc="0" baseline="0" dirty="0">
                <a:solidFill>
                  <a:srgbClr val="2E75B6"/>
                </a:solidFill>
                <a:uFillTx/>
                <a:latin typeface="Calibri"/>
              </a:rPr>
              <a:t>Test de germination des graines</a:t>
            </a:r>
          </a:p>
          <a:p>
            <a:pPr marL="171450" marR="0" lvl="0" indent="-17145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v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9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Le pourcentage de germination a diminué en augmentant la concentration des extraits.</a:t>
            </a:r>
          </a:p>
          <a:p>
            <a:pPr marL="171450" marR="0" lvl="0" indent="-17145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v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9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L’inhibition la plus élevée est obtenue par l’extrait aqueux </a:t>
            </a:r>
            <a:r>
              <a:rPr lang="en-GB" sz="9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  </a:t>
            </a:r>
            <a:r>
              <a:rPr lang="fr-FR" sz="9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des feuilles du </a:t>
            </a:r>
            <a:r>
              <a:rPr lang="fr-FR" sz="900" b="0" i="1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PL </a:t>
            </a:r>
            <a:r>
              <a:rPr lang="fr-FR" sz="9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obtenu</a:t>
            </a:r>
          </a:p>
          <a:p>
            <a:pPr marL="171450" marR="0" lvl="0" indent="-17145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9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fr-FR" sz="9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suite à une MF (80%). </a:t>
            </a:r>
            <a:r>
              <a:rPr lang="en-GB" sz="9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 </a:t>
            </a:r>
            <a:endParaRPr lang="fr-FR" sz="9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" name="ZoneTexte 13"/>
          <p:cNvSpPr txBox="1"/>
          <p:nvPr/>
        </p:nvSpPr>
        <p:spPr>
          <a:xfrm>
            <a:off x="228600" y="5638800"/>
            <a:ext cx="4495800" cy="10618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171450" marR="0" lvl="0" indent="-17145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v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900" b="1" i="0" u="none" strike="noStrike" kern="1200" cap="none" spc="0" baseline="0" dirty="0" smtClean="0">
                <a:solidFill>
                  <a:schemeClr val="accent1"/>
                </a:solidFill>
                <a:uFillTx/>
                <a:latin typeface="Calibri"/>
              </a:rPr>
              <a:t>Conclusion</a:t>
            </a:r>
            <a:r>
              <a:rPr lang="fr-FR" sz="9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 </a:t>
            </a:r>
          </a:p>
          <a:p>
            <a:pPr marL="171450" marR="0" lvl="0" indent="-17145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v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9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Tous </a:t>
            </a:r>
            <a:r>
              <a:rPr lang="fr-FR" sz="9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les extraits des deux plantes sont riches en composés phénoliques et qu’ils sont dotés d’activités </a:t>
            </a:r>
            <a:r>
              <a:rPr lang="fr-FR" sz="9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antioxydantes</a:t>
            </a:r>
            <a:r>
              <a:rPr lang="fr-FR" sz="9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et antimicrobiennes importantes.</a:t>
            </a:r>
          </a:p>
          <a:p>
            <a:pPr marL="171450" marR="0" lvl="0" indent="-17145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v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9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Valorisation de ces extraits dans le domaine agronomique et agroalimentaire</a:t>
            </a:r>
          </a:p>
          <a:p>
            <a:pPr marL="171450" marR="0" lvl="0" indent="-17145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v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9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Une étude in vivo est souhaitable.</a:t>
            </a:r>
          </a:p>
          <a:p>
            <a:pPr marL="171450" marR="0" lvl="0" indent="-17145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v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9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Une valorisation de ces ressources naturelles dans différentes  domaines.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9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19" name="Tableau 2"/>
          <p:cNvGraphicFramePr>
            <a:graphicFrameLocks noGrp="1"/>
          </p:cNvGraphicFramePr>
          <p:nvPr/>
        </p:nvGraphicFramePr>
        <p:xfrm>
          <a:off x="381008" y="1317758"/>
          <a:ext cx="3809992" cy="663442"/>
        </p:xfrm>
        <a:graphic>
          <a:graphicData uri="http://schemas.openxmlformats.org/drawingml/2006/table">
            <a:tbl>
              <a:tblPr firstRow="1" firstCol="1" bandRow="1">
                <a:effectLst/>
                <a:tableStyleId>{3B4B98B0-60AC-42C2-AFA5-B58CD77FA1E5}</a:tableStyleId>
              </a:tblPr>
              <a:tblGrid>
                <a:gridCol w="1492666">
                  <a:extLst>
                    <a:ext uri="{9D8B030D-6E8A-4147-A177-3AD203B41FA5}">
                      <a16:colId xmlns:a16="http://schemas.microsoft.com/office/drawing/2014/main" xmlns="" val="3617702180"/>
                    </a:ext>
                  </a:extLst>
                </a:gridCol>
                <a:gridCol w="756272">
                  <a:extLst>
                    <a:ext uri="{9D8B030D-6E8A-4147-A177-3AD203B41FA5}">
                      <a16:colId xmlns:a16="http://schemas.microsoft.com/office/drawing/2014/main" xmlns="" val="747080223"/>
                    </a:ext>
                  </a:extLst>
                </a:gridCol>
                <a:gridCol w="757242">
                  <a:extLst>
                    <a:ext uri="{9D8B030D-6E8A-4147-A177-3AD203B41FA5}">
                      <a16:colId xmlns:a16="http://schemas.microsoft.com/office/drawing/2014/main" xmlns="" val="2154869583"/>
                    </a:ext>
                  </a:extLst>
                </a:gridCol>
                <a:gridCol w="803812">
                  <a:extLst>
                    <a:ext uri="{9D8B030D-6E8A-4147-A177-3AD203B41FA5}">
                      <a16:colId xmlns:a16="http://schemas.microsoft.com/office/drawing/2014/main" xmlns="" val="2729470005"/>
                    </a:ext>
                  </a:extLst>
                </a:gridCol>
              </a:tblGrid>
              <a:tr h="229651"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0" dirty="0"/>
                        <a:t> </a:t>
                      </a:r>
                      <a:endParaRPr lang="fr-FR" sz="800" b="0" dirty="0">
                        <a:latin typeface="Times New Roman" pitchFamily="18"/>
                        <a:ea typeface="Times New Roman" pitchFamily="18"/>
                        <a:cs typeface="Arial" pitchFamily="34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/>
                        <a:t>M F</a:t>
                      </a:r>
                      <a:endParaRPr lang="fr-FR" sz="800" b="0">
                        <a:latin typeface="Times New Roman" pitchFamily="18"/>
                        <a:ea typeface="Times New Roman" pitchFamily="18"/>
                        <a:cs typeface="Arial" pitchFamily="34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/>
                        <a:t>Décoction</a:t>
                      </a:r>
                      <a:endParaRPr lang="fr-FR" sz="800" b="0">
                        <a:latin typeface="Times New Roman" pitchFamily="18"/>
                        <a:ea typeface="Times New Roman" pitchFamily="18"/>
                        <a:cs typeface="Arial" pitchFamily="34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/>
                        <a:t>Infusion</a:t>
                      </a:r>
                      <a:endParaRPr lang="fr-FR" sz="800" b="0">
                        <a:latin typeface="Times New Roman" pitchFamily="18"/>
                        <a:ea typeface="Times New Roman" pitchFamily="18"/>
                        <a:cs typeface="Arial" pitchFamily="34"/>
                      </a:endParaRPr>
                    </a:p>
                  </a:txBody>
                  <a:tcPr marL="44448" marR="44448" marT="0" marB="0" anchor="ctr"/>
                </a:tc>
                <a:extLst>
                  <a:ext uri="{0D108BD9-81ED-4DB2-BD59-A6C34878D82A}">
                    <a16:rowId xmlns:a16="http://schemas.microsoft.com/office/drawing/2014/main" xmlns="" val="3429575860"/>
                  </a:ext>
                </a:extLst>
              </a:tr>
              <a:tr h="240286">
                <a:tc>
                  <a:txBody>
                    <a:bodyPr/>
                    <a:lstStyle/>
                    <a:p>
                      <a:pPr lv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/>
                        <a:t>Pistacia lentiscus</a:t>
                      </a:r>
                      <a:endParaRPr lang="fr-FR" sz="800" b="0">
                        <a:latin typeface="Times New Roman" pitchFamily="18"/>
                        <a:ea typeface="Times New Roman" pitchFamily="18"/>
                        <a:cs typeface="Arial" pitchFamily="34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/>
                        <a:t>28,10±0,14</a:t>
                      </a:r>
                      <a:endParaRPr lang="fr-FR" sz="800" b="0">
                        <a:latin typeface="Times New Roman" pitchFamily="18"/>
                        <a:ea typeface="Times New Roman" pitchFamily="18"/>
                        <a:cs typeface="Arial" pitchFamily="34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/>
                        <a:t>33,60±0,14</a:t>
                      </a:r>
                      <a:endParaRPr lang="fr-FR" sz="800" b="0">
                        <a:latin typeface="Times New Roman" pitchFamily="18"/>
                        <a:ea typeface="Times New Roman" pitchFamily="18"/>
                        <a:cs typeface="Arial" pitchFamily="34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/>
                        <a:t>30,90±0,21</a:t>
                      </a:r>
                      <a:endParaRPr lang="fr-FR" sz="800" b="0">
                        <a:latin typeface="Times New Roman" pitchFamily="18"/>
                        <a:ea typeface="Times New Roman" pitchFamily="18"/>
                        <a:cs typeface="Arial" pitchFamily="34"/>
                      </a:endParaRPr>
                    </a:p>
                  </a:txBody>
                  <a:tcPr marL="44448" marR="44448" marT="0" marB="0" anchor="ctr"/>
                </a:tc>
                <a:extLst>
                  <a:ext uri="{0D108BD9-81ED-4DB2-BD59-A6C34878D82A}">
                    <a16:rowId xmlns:a16="http://schemas.microsoft.com/office/drawing/2014/main" xmlns="" val="3540094157"/>
                  </a:ext>
                </a:extLst>
              </a:tr>
              <a:tr h="193505">
                <a:tc>
                  <a:txBody>
                    <a:bodyPr/>
                    <a:lstStyle/>
                    <a:p>
                      <a:pPr lv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/>
                        <a:t>Eucalyptus stricklandii</a:t>
                      </a:r>
                      <a:endParaRPr lang="fr-FR" sz="800" b="0">
                        <a:latin typeface="Times New Roman" pitchFamily="18"/>
                        <a:ea typeface="Times New Roman" pitchFamily="18"/>
                        <a:cs typeface="Arial" pitchFamily="34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/>
                        <a:t>16,60±0,23</a:t>
                      </a:r>
                      <a:endParaRPr lang="fr-FR" sz="800" b="0" dirty="0">
                        <a:latin typeface="Times New Roman" pitchFamily="18"/>
                        <a:ea typeface="Times New Roman" pitchFamily="18"/>
                        <a:cs typeface="Arial" pitchFamily="34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/>
                        <a:t>20,30±0,13</a:t>
                      </a:r>
                      <a:endParaRPr lang="fr-FR" sz="800" b="0" dirty="0">
                        <a:latin typeface="Times New Roman" pitchFamily="18"/>
                        <a:ea typeface="Times New Roman" pitchFamily="18"/>
                        <a:cs typeface="Arial" pitchFamily="34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/>
                        <a:t>16,90±0,34</a:t>
                      </a:r>
                      <a:endParaRPr lang="fr-FR" sz="800" b="0" dirty="0">
                        <a:latin typeface="Times New Roman" pitchFamily="18"/>
                        <a:ea typeface="Times New Roman" pitchFamily="18"/>
                        <a:cs typeface="Arial" pitchFamily="34"/>
                      </a:endParaRPr>
                    </a:p>
                  </a:txBody>
                  <a:tcPr marL="44448" marR="44448" marT="0" marB="0" anchor="ctr"/>
                </a:tc>
                <a:extLst>
                  <a:ext uri="{0D108BD9-81ED-4DB2-BD59-A6C34878D82A}">
                    <a16:rowId xmlns:a16="http://schemas.microsoft.com/office/drawing/2014/main" xmlns="" val="1977138993"/>
                  </a:ext>
                </a:extLst>
              </a:tr>
            </a:tbl>
          </a:graphicData>
        </a:graphic>
      </p:graphicFrame>
      <p:graphicFrame>
        <p:nvGraphicFramePr>
          <p:cNvPr id="20" name="Graphique 6"/>
          <p:cNvGraphicFramePr/>
          <p:nvPr/>
        </p:nvGraphicFramePr>
        <p:xfrm>
          <a:off x="304800" y="4114800"/>
          <a:ext cx="8839200" cy="1950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0911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plate_short_presentation_5_minutes_medforum_2021_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template_short_presentation_5_minutes_medforum_2021_en</Template>
  <TotalTime>88</TotalTime>
  <Words>296</Words>
  <Application>Microsoft Office PowerPoint</Application>
  <PresentationFormat>Affichage à l'écran (4:3)</PresentationFormat>
  <Paragraphs>77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template_short_presentation_5_minutes_medforum_2021_en</vt:lpstr>
      <vt:lpstr>Valorisation des extraits aqueux de deux plantes acclimatées en Tunisie </vt:lpstr>
      <vt:lpstr>Introduction Générale </vt:lpstr>
      <vt:lpstr>Matériel et Méthodes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Dorsaf</dc:creator>
  <cp:lastModifiedBy>Adamolle</cp:lastModifiedBy>
  <cp:revision>15</cp:revision>
  <dcterms:created xsi:type="dcterms:W3CDTF">2021-06-28T18:05:01Z</dcterms:created>
  <dcterms:modified xsi:type="dcterms:W3CDTF">2021-07-03T11:50:52Z</dcterms:modified>
</cp:coreProperties>
</file>