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>
        <p:scale>
          <a:sx n="73" d="100"/>
          <a:sy n="73" d="100"/>
        </p:scale>
        <p:origin x="-1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58D8F-D93B-4C48-AD8E-BBD0140A2F24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7D0E-07EB-454F-A398-3C76921E2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Modifier le style des sous-titres du masque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28184" y="1196752"/>
            <a:ext cx="1676400" cy="5112568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35893"/>
            <a:ext cx="5626968" cy="5073427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64807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7848872" cy="472973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79512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3992560" y="1809328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576064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251520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166295" y="2567136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2515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137720" y="1774656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10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5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64807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0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6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892808" cy="531492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51520" y="265176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540568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771800" y="6483096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3929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e la date 6"/>
          <p:cNvSpPr txBox="1">
            <a:spLocks/>
          </p:cNvSpPr>
          <p:nvPr userDrawn="1"/>
        </p:nvSpPr>
        <p:spPr>
          <a:xfrm>
            <a:off x="-468560" y="6501336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16" name="Espace réservé du pied de page 9"/>
          <p:cNvSpPr txBox="1">
            <a:spLocks/>
          </p:cNvSpPr>
          <p:nvPr userDrawn="1"/>
        </p:nvSpPr>
        <p:spPr>
          <a:xfrm>
            <a:off x="2915816" y="6510528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FSD7 </a:t>
            </a:r>
            <a:r>
              <a:rPr lang="fr-FR" b="1" dirty="0" err="1" smtClean="0"/>
              <a:t>Webinars</a:t>
            </a:r>
            <a:r>
              <a:rPr lang="fr-FR" b="1" dirty="0" smtClean="0"/>
              <a:t> 2021 </a:t>
            </a:r>
            <a:r>
              <a:rPr lang="fr-FR" dirty="0" smtClean="0"/>
              <a:t>- fsd7.sciencesconf.org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79208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6"/>
          <p:cNvSpPr txBox="1">
            <a:spLocks/>
          </p:cNvSpPr>
          <p:nvPr userDrawn="1"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22-25 March 2021</a:t>
            </a:r>
            <a:endParaRPr lang="fr-FR" b="1" dirty="0"/>
          </a:p>
        </p:txBody>
      </p:sp>
      <p:sp>
        <p:nvSpPr>
          <p:cNvPr id="8" name="Espace réservé du pied de page 9"/>
          <p:cNvSpPr txBox="1">
            <a:spLocks/>
          </p:cNvSpPr>
          <p:nvPr userDrawn="1"/>
        </p:nvSpPr>
        <p:spPr>
          <a:xfrm>
            <a:off x="3995936" y="6492240"/>
            <a:ext cx="3992488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smtClean="0"/>
              <a:t>FSD7 Webinars 2021 </a:t>
            </a:r>
            <a:r>
              <a:rPr lang="fr-FR" smtClean="0"/>
              <a:t>- fsd7.sciencesconf.org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forumciheam2021.sciencesconf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79512" y="1127125"/>
            <a:ext cx="8424936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00818" y="1916831"/>
            <a:ext cx="7467600" cy="45682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ACEB6E-A9E6-46C8-A08A-ECFA30B5831F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6"/>
          <p:cNvSpPr txBox="1">
            <a:spLocks/>
          </p:cNvSpPr>
          <p:nvPr/>
        </p:nvSpPr>
        <p:spPr>
          <a:xfrm>
            <a:off x="467544" y="6485055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July 6 and 7, 2021</a:t>
            </a:r>
            <a:endParaRPr lang="fr-FR" b="1" dirty="0"/>
          </a:p>
        </p:txBody>
      </p:sp>
      <p:sp>
        <p:nvSpPr>
          <p:cNvPr id="19" name="Espace réservé du pied de page 9"/>
          <p:cNvSpPr txBox="1">
            <a:spLocks/>
          </p:cNvSpPr>
          <p:nvPr/>
        </p:nvSpPr>
        <p:spPr>
          <a:xfrm>
            <a:off x="3995936" y="6492240"/>
            <a:ext cx="4709152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MedForum</a:t>
            </a:r>
            <a:r>
              <a:rPr lang="fr-FR" b="1" dirty="0" smtClean="0"/>
              <a:t> 2021 </a:t>
            </a:r>
            <a:r>
              <a:rPr lang="fr-FR" dirty="0" smtClean="0"/>
              <a:t>- </a:t>
            </a:r>
            <a:r>
              <a:rPr kumimoji="0" lang="fr-FR" sz="1100" b="0" i="0" u="none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2"/>
              </a:rPr>
              <a:t>forumciheam2021.sciencesconf.org</a:t>
            </a:r>
            <a:endParaRPr kumimoji="0" lang="fr-FR" sz="1100" b="0" i="0" u="none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59532" y="209619"/>
            <a:ext cx="5492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Online MedForum 2021 – CIHEAM Montpellier</a:t>
            </a:r>
          </a:p>
          <a:p>
            <a:pPr algn="l"/>
            <a:r>
              <a:rPr lang="en-US" sz="1000" b="1" dirty="0" smtClean="0">
                <a:solidFill>
                  <a:srgbClr val="F79709"/>
                </a:solidFill>
              </a:rPr>
              <a:t>Understanding the current status, emerging challenges, global uncertainties and </a:t>
            </a:r>
            <a:br>
              <a:rPr lang="en-US" sz="1000" b="1" dirty="0" smtClean="0">
                <a:solidFill>
                  <a:srgbClr val="F79709"/>
                </a:solidFill>
              </a:rPr>
            </a:br>
            <a:r>
              <a:rPr lang="en-US" sz="1000" b="1" dirty="0" smtClean="0">
                <a:solidFill>
                  <a:srgbClr val="F79709"/>
                </a:solidFill>
              </a:rPr>
              <a:t>coping mechanisms of agriculture and food systems around the Mediterranean</a:t>
            </a:r>
            <a:endParaRPr lang="fr-FR" sz="1000" dirty="0">
              <a:solidFill>
                <a:srgbClr val="F79709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>
            <a:hlinkClick r:id="rId12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0"/>
            <a:ext cx="2987040" cy="950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11560" y="4038132"/>
            <a:ext cx="1368152" cy="4709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MedForum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2021</a:t>
            </a:r>
            <a:br>
              <a:rPr lang="en-US" sz="1600" cap="none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0" cap="none" dirty="0" smtClean="0">
                <a:solidFill>
                  <a:schemeClr val="bg1"/>
                </a:solidFill>
                <a:latin typeface="+mn-lt"/>
              </a:rPr>
              <a:t>CIHEAM</a:t>
            </a:r>
            <a:r>
              <a:rPr lang="en-US" sz="1600" cap="none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160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54" y="0"/>
            <a:ext cx="7812360" cy="2485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836" y="2592071"/>
            <a:ext cx="6630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000" b="1" cap="small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Relationship between litter size and body linear type traits in local goat population raised under arid conditions</a:t>
            </a:r>
            <a:endParaRPr lang="fr-FR" sz="3000" b="1" cap="small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5430" y="5099048"/>
            <a:ext cx="680905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Atoui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Ahlem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*1,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Laroussi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Aicha2,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Abdennebi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Moldi1, Ben Salem Farah1, </a:t>
            </a:r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Najari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Sghaier1 </a:t>
            </a:r>
            <a:endParaRPr lang="fr-FR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7062" y="5877887"/>
            <a:ext cx="730830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900" b="1" dirty="0">
                <a:solidFill>
                  <a:schemeClr val="tx2"/>
                </a:solidFill>
              </a:rPr>
              <a:t>1 Institute of Arid Regions, </a:t>
            </a:r>
            <a:r>
              <a:rPr lang="en-GB" sz="900" b="1" dirty="0" err="1">
                <a:solidFill>
                  <a:schemeClr val="tx2"/>
                </a:solidFill>
              </a:rPr>
              <a:t>Médenine</a:t>
            </a:r>
            <a:r>
              <a:rPr lang="en-GB" sz="900" b="1" dirty="0">
                <a:solidFill>
                  <a:schemeClr val="tx2"/>
                </a:solidFill>
              </a:rPr>
              <a:t>. 4119. Tunisia. Faculty of sciences (F.S.G) </a:t>
            </a:r>
            <a:r>
              <a:rPr lang="en-GB" sz="900" b="1" dirty="0" err="1">
                <a:solidFill>
                  <a:schemeClr val="tx2"/>
                </a:solidFill>
              </a:rPr>
              <a:t>Gabés</a:t>
            </a:r>
            <a:r>
              <a:rPr lang="en-GB" sz="900" b="1" dirty="0">
                <a:solidFill>
                  <a:schemeClr val="tx2"/>
                </a:solidFill>
              </a:rPr>
              <a:t>, Tunisia. University of </a:t>
            </a:r>
            <a:r>
              <a:rPr lang="en-GB" sz="900" b="1" dirty="0" err="1">
                <a:solidFill>
                  <a:schemeClr val="tx2"/>
                </a:solidFill>
              </a:rPr>
              <a:t>Gabés</a:t>
            </a:r>
            <a:r>
              <a:rPr lang="en-GB" sz="900" b="1" dirty="0">
                <a:solidFill>
                  <a:schemeClr val="tx2"/>
                </a:solidFill>
              </a:rPr>
              <a:t>.</a:t>
            </a:r>
            <a:endParaRPr lang="fr-FR" sz="900" b="1" dirty="0">
              <a:solidFill>
                <a:schemeClr val="tx2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900" b="1" dirty="0">
                <a:solidFill>
                  <a:schemeClr val="tx2"/>
                </a:solidFill>
              </a:rPr>
              <a:t>2 National Agronomic Institute of Tunisia, University of Tunis, Tunisia.</a:t>
            </a:r>
            <a:endParaRPr lang="fr-FR" sz="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2</a:t>
            </a:fld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349060" y="997896"/>
            <a:ext cx="2063385" cy="3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22046" tIns="13496" rIns="22046" bIns="1098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es-ES" sz="2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527" y="1461063"/>
            <a:ext cx="4824537" cy="160043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Goat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production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based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on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local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breeds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rgbClr val="7030A0"/>
                </a:solidFill>
                <a:cs typeface="Arial" pitchFamily="34" charset="0"/>
              </a:rPr>
              <a:t>adapted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to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the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harsh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conditions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in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the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Southern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region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of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Tunisia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will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be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economically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sustainable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as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long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as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benefits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can be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kept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at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reasonable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levels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.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Benefits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depend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largely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on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the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productivity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of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the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animals, </a:t>
            </a:r>
            <a:r>
              <a:rPr lang="es-ES" sz="1400" b="1" dirty="0" err="1">
                <a:solidFill>
                  <a:srgbClr val="FF0000"/>
                </a:solidFill>
                <a:cs typeface="Arial" pitchFamily="34" charset="0"/>
              </a:rPr>
              <a:t>being</a:t>
            </a: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rgbClr val="FF0000"/>
                </a:solidFill>
                <a:cs typeface="Arial" pitchFamily="34" charset="0"/>
              </a:rPr>
              <a:t>the</a:t>
            </a: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rgbClr val="FF0000"/>
                </a:solidFill>
                <a:cs typeface="Arial" pitchFamily="34" charset="0"/>
              </a:rPr>
              <a:t>litter</a:t>
            </a: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rgbClr val="FF0000"/>
                </a:solidFill>
                <a:cs typeface="Arial" pitchFamily="34" charset="0"/>
              </a:rPr>
              <a:t>size</a:t>
            </a: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 at </a:t>
            </a:r>
            <a:r>
              <a:rPr lang="es-ES" sz="1400" b="1" dirty="0" err="1">
                <a:solidFill>
                  <a:srgbClr val="FF0000"/>
                </a:solidFill>
                <a:cs typeface="Arial" pitchFamily="34" charset="0"/>
              </a:rPr>
              <a:t>birth</a:t>
            </a:r>
            <a:r>
              <a:rPr lang="es-E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a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key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chemeClr val="dk1"/>
                </a:solidFill>
                <a:cs typeface="Arial" pitchFamily="34" charset="0"/>
              </a:rPr>
              <a:t>component</a:t>
            </a:r>
            <a:r>
              <a:rPr lang="es-ES" sz="1400" b="1" dirty="0">
                <a:solidFill>
                  <a:schemeClr val="dk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9531" y="3426082"/>
            <a:ext cx="4752528" cy="138499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400" b="1" dirty="0">
                <a:solidFill>
                  <a:srgbClr val="00B0F0"/>
                </a:solidFill>
                <a:cs typeface="Arial" pitchFamily="34" charset="0"/>
              </a:rPr>
              <a:t>NEED TO DEVELOP SELECTION SCHEMES TO IMPROVE </a:t>
            </a:r>
            <a:r>
              <a:rPr lang="es-ES" sz="1400" b="1" dirty="0" smtClean="0">
                <a:solidFill>
                  <a:srgbClr val="00B0F0"/>
                </a:solidFill>
                <a:cs typeface="Arial" pitchFamily="34" charset="0"/>
              </a:rPr>
              <a:t>SUSTAINABILITY   </a:t>
            </a:r>
            <a:r>
              <a:rPr lang="en-GB" sz="1400" b="1" dirty="0" smtClean="0">
                <a:solidFill>
                  <a:srgbClr val="FFC000"/>
                </a:solidFill>
                <a:cs typeface="Arial" pitchFamily="34" charset="0"/>
              </a:rPr>
              <a:t>Body linear </a:t>
            </a:r>
            <a:r>
              <a:rPr lang="en-GB" sz="1400" b="1" dirty="0">
                <a:solidFill>
                  <a:srgbClr val="FFC000"/>
                </a:solidFill>
                <a:cs typeface="Arial" pitchFamily="34" charset="0"/>
              </a:rPr>
              <a:t>measurement </a:t>
            </a:r>
            <a:r>
              <a:rPr lang="fr-FR" sz="1400" b="1" dirty="0" err="1">
                <a:solidFill>
                  <a:srgbClr val="FFC000"/>
                </a:solidFill>
                <a:cs typeface="Arial" pitchFamily="34" charset="0"/>
              </a:rPr>
              <a:t>during</a:t>
            </a:r>
            <a:r>
              <a:rPr lang="fr-FR" sz="1400" b="1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FFC000"/>
                </a:solidFill>
                <a:cs typeface="Arial" pitchFamily="34" charset="0"/>
              </a:rPr>
              <a:t>pregnancy</a:t>
            </a:r>
            <a:r>
              <a:rPr lang="fr-FR" sz="1400" b="1" dirty="0" smtClean="0">
                <a:solidFill>
                  <a:srgbClr val="FFC000"/>
                </a:solidFill>
                <a:cs typeface="Arial" pitchFamily="34" charset="0"/>
              </a:rPr>
              <a:t>. </a:t>
            </a:r>
            <a:r>
              <a:rPr lang="en-GB" sz="14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endParaRPr lang="fr-FR" sz="1400" b="1" dirty="0">
              <a:solidFill>
                <a:srgbClr val="FFC000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1400" b="1" dirty="0">
              <a:solidFill>
                <a:srgbClr val="00B0F0"/>
              </a:solidFill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6185" y="5136052"/>
            <a:ext cx="74168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cs typeface="Arial" pitchFamily="34" charset="0"/>
              </a:rPr>
              <a:t>Explore which traits </a:t>
            </a:r>
            <a:r>
              <a:rPr lang="fr-FR" b="1" dirty="0" smtClean="0">
                <a:solidFill>
                  <a:srgbClr val="7030A0"/>
                </a:solidFill>
                <a:cs typeface="Arial" pitchFamily="34" charset="0"/>
              </a:rPr>
              <a:t>influence </a:t>
            </a:r>
            <a:r>
              <a:rPr lang="fr-FR" b="1" dirty="0">
                <a:solidFill>
                  <a:srgbClr val="7030A0"/>
                </a:solidFill>
                <a:cs typeface="Arial" pitchFamily="34" charset="0"/>
              </a:rPr>
              <a:t>the </a:t>
            </a:r>
            <a:r>
              <a:rPr lang="fr-FR" b="1" dirty="0" err="1">
                <a:solidFill>
                  <a:srgbClr val="7030A0"/>
                </a:solidFill>
                <a:cs typeface="Arial" pitchFamily="34" charset="0"/>
              </a:rPr>
              <a:t>litter</a:t>
            </a:r>
            <a:r>
              <a:rPr lang="fr-FR" b="1" dirty="0">
                <a:solidFill>
                  <a:srgbClr val="7030A0"/>
                </a:solidFill>
                <a:cs typeface="Arial" pitchFamily="34" charset="0"/>
              </a:rPr>
              <a:t> size at </a:t>
            </a:r>
            <a:r>
              <a:rPr lang="fr-FR" b="1" dirty="0" err="1">
                <a:solidFill>
                  <a:srgbClr val="7030A0"/>
                </a:solidFill>
                <a:cs typeface="Arial" pitchFamily="34" charset="0"/>
              </a:rPr>
              <a:t>kidding</a:t>
            </a:r>
            <a:r>
              <a:rPr lang="fr-FR" b="1" dirty="0">
                <a:solidFill>
                  <a:srgbClr val="7030A0"/>
                </a:solidFill>
                <a:cs typeface="Arial" pitchFamily="34" charset="0"/>
              </a:rPr>
              <a:t> of local goats.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3347864" y="3976900"/>
            <a:ext cx="41379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echa arriba 4"/>
          <p:cNvSpPr/>
          <p:nvPr/>
        </p:nvSpPr>
        <p:spPr>
          <a:xfrm rot="5400000">
            <a:off x="712204" y="4909792"/>
            <a:ext cx="328115" cy="859847"/>
          </a:xfrm>
          <a:prstGeom prst="upArrow">
            <a:avLst/>
          </a:prstGeom>
          <a:solidFill>
            <a:srgbClr val="F79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86" y="1436744"/>
            <a:ext cx="3132000" cy="33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034806" y="6223100"/>
            <a:ext cx="609600" cy="521208"/>
          </a:xfrm>
        </p:spPr>
        <p:txBody>
          <a:bodyPr/>
          <a:lstStyle/>
          <a:p>
            <a:fld id="{3FACEB6E-A9E6-46C8-A08A-ECFA30B5831F}" type="slidenum">
              <a:rPr lang="fr-FR" smtClean="0"/>
              <a:t>3</a:t>
            </a:fld>
            <a:endParaRPr lang="fr-FR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 rot="10800000" flipV="1">
            <a:off x="257999" y="985665"/>
            <a:ext cx="6264696" cy="3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22046" tIns="13496" rIns="22046" bIns="109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MATERIAL AND METHODS</a:t>
            </a:r>
            <a:endParaRPr lang="fr-FR" altLang="es-ES" sz="2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998" y="1367376"/>
            <a:ext cx="53221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1400" b="1" i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DATA:</a:t>
            </a:r>
            <a:r>
              <a:rPr lang="fr-FR" altLang="en-US" sz="1400" b="1" dirty="0" smtClean="0"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fr-FR" sz="1400" b="1" dirty="0"/>
              <a:t>Records of 85 goats </a:t>
            </a:r>
            <a:r>
              <a:rPr lang="fr-FR" sz="1400" b="1" dirty="0" err="1"/>
              <a:t>were</a:t>
            </a:r>
            <a:r>
              <a:rPr lang="fr-FR" sz="1400" b="1" dirty="0"/>
              <a:t> </a:t>
            </a:r>
            <a:r>
              <a:rPr lang="fr-FR" sz="1400" b="1" dirty="0" err="1"/>
              <a:t>used</a:t>
            </a:r>
            <a:r>
              <a:rPr lang="fr-FR" sz="1400" b="1" dirty="0"/>
              <a:t> for </a:t>
            </a:r>
            <a:r>
              <a:rPr lang="fr-FR" sz="1400" b="1" dirty="0" err="1"/>
              <a:t>this</a:t>
            </a:r>
            <a:r>
              <a:rPr lang="fr-FR" sz="1400" b="1" dirty="0"/>
              <a:t> </a:t>
            </a:r>
            <a:r>
              <a:rPr lang="fr-FR" sz="1400" b="1" dirty="0" err="1"/>
              <a:t>study</a:t>
            </a:r>
            <a:r>
              <a:rPr lang="fr-FR" sz="1400" b="1" dirty="0" smtClean="0"/>
              <a:t>.</a:t>
            </a:r>
            <a:r>
              <a:rPr lang="en-US" altLang="en-US" sz="1400" b="1" dirty="0">
                <a:cs typeface="Times New Roman" panose="02020603050405020304" pitchFamily="18" charset="0"/>
              </a:rPr>
              <a:t> Data taken at experimental farm </a:t>
            </a:r>
            <a:r>
              <a:rPr lang="fr-FR" sz="1400" b="1" dirty="0" smtClean="0"/>
              <a:t>“ElGORDHAB. Five </a:t>
            </a:r>
            <a:r>
              <a:rPr lang="fr-FR" sz="1400" b="1" dirty="0" err="1" smtClean="0"/>
              <a:t>phenotypic</a:t>
            </a:r>
            <a:r>
              <a:rPr lang="fr-FR" sz="1400" b="1" dirty="0"/>
              <a:t> </a:t>
            </a:r>
            <a:r>
              <a:rPr lang="fr-FR" sz="1400" b="1" dirty="0" smtClean="0"/>
              <a:t>variables </a:t>
            </a:r>
            <a:r>
              <a:rPr lang="fr-FR" sz="1400" b="1" dirty="0" err="1"/>
              <a:t>measured</a:t>
            </a:r>
            <a:r>
              <a:rPr lang="fr-FR" sz="1400" b="1" dirty="0"/>
              <a:t> </a:t>
            </a:r>
            <a:r>
              <a:rPr lang="fr-FR" sz="1400" b="1" dirty="0" err="1" smtClean="0"/>
              <a:t>included</a:t>
            </a:r>
            <a:r>
              <a:rPr lang="fr-FR" sz="1400" b="1" dirty="0" smtClean="0"/>
              <a:t>: Body </a:t>
            </a:r>
            <a:r>
              <a:rPr lang="fr-FR" sz="1400" b="1" dirty="0" err="1"/>
              <a:t>length</a:t>
            </a:r>
            <a:r>
              <a:rPr lang="fr-FR" sz="1400" b="1" dirty="0"/>
              <a:t> (L1</a:t>
            </a:r>
            <a:r>
              <a:rPr lang="fr-FR" sz="1400" b="1" dirty="0" smtClean="0"/>
              <a:t>), Body </a:t>
            </a:r>
            <a:r>
              <a:rPr lang="fr-FR" sz="1400" b="1" dirty="0" err="1"/>
              <a:t>weight</a:t>
            </a:r>
            <a:r>
              <a:rPr lang="fr-FR" sz="1400" b="1" dirty="0"/>
              <a:t> (</a:t>
            </a:r>
            <a:r>
              <a:rPr lang="fr-FR" sz="1400" b="1" dirty="0" smtClean="0"/>
              <a:t>BW), </a:t>
            </a:r>
            <a:r>
              <a:rPr lang="fr-FR" sz="1400" b="1" dirty="0" err="1"/>
              <a:t>Heart</a:t>
            </a:r>
            <a:r>
              <a:rPr lang="fr-FR" sz="1400" b="1" dirty="0"/>
              <a:t> </a:t>
            </a:r>
            <a:r>
              <a:rPr lang="fr-FR" sz="1400" b="1" dirty="0" err="1"/>
              <a:t>girth</a:t>
            </a:r>
            <a:r>
              <a:rPr lang="fr-FR" sz="1400" b="1" dirty="0"/>
              <a:t> (</a:t>
            </a:r>
            <a:r>
              <a:rPr lang="fr-FR" sz="1400" b="1" dirty="0" smtClean="0"/>
              <a:t>L2), Punch </a:t>
            </a:r>
            <a:r>
              <a:rPr lang="fr-FR" sz="1400" b="1" dirty="0" err="1"/>
              <a:t>girth</a:t>
            </a:r>
            <a:r>
              <a:rPr lang="fr-FR" sz="1400" b="1" dirty="0"/>
              <a:t> (</a:t>
            </a:r>
            <a:r>
              <a:rPr lang="fr-FR" sz="1400" b="1" dirty="0" smtClean="0"/>
              <a:t>L3), Withers </a:t>
            </a:r>
            <a:r>
              <a:rPr lang="fr-FR" sz="1400" b="1" dirty="0" err="1"/>
              <a:t>height</a:t>
            </a:r>
            <a:r>
              <a:rPr lang="fr-FR" sz="1400" b="1" dirty="0"/>
              <a:t> (</a:t>
            </a:r>
            <a:r>
              <a:rPr lang="fr-FR" sz="1400" b="1" dirty="0" smtClean="0"/>
              <a:t>L4) and </a:t>
            </a:r>
            <a:r>
              <a:rPr lang="fr-FR" sz="1400" b="1" dirty="0" err="1" smtClean="0"/>
              <a:t>Litter</a:t>
            </a:r>
            <a:r>
              <a:rPr lang="fr-FR" sz="1400" b="1" dirty="0" smtClean="0"/>
              <a:t> </a:t>
            </a:r>
            <a:r>
              <a:rPr lang="fr-FR" sz="1400" b="1" dirty="0"/>
              <a:t>size (LSB</a:t>
            </a:r>
            <a:r>
              <a:rPr lang="fr-FR" sz="1400" b="1" dirty="0" smtClean="0"/>
              <a:t>).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95235" y="2679238"/>
            <a:ext cx="53057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400" b="1" i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STATISTICAL ANALYSIS</a:t>
            </a:r>
            <a:r>
              <a:rPr lang="en-US" altLang="en-US" sz="14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1400" b="1" dirty="0" smtClean="0"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fr-FR" altLang="en-US" sz="1400" b="1" dirty="0" smtClean="0"/>
              <a:t>T</a:t>
            </a:r>
            <a:r>
              <a:rPr lang="fr-FR" sz="1400" b="1" dirty="0" smtClean="0"/>
              <a:t>he </a:t>
            </a:r>
            <a:r>
              <a:rPr lang="fr-FR" sz="1400" b="1" dirty="0" err="1"/>
              <a:t>significance</a:t>
            </a:r>
            <a:r>
              <a:rPr lang="fr-FR" sz="1400" b="1" dirty="0"/>
              <a:t> of the </a:t>
            </a:r>
            <a:r>
              <a:rPr lang="fr-FR" sz="1400" b="1" dirty="0" err="1"/>
              <a:t>phenotypic</a:t>
            </a:r>
            <a:r>
              <a:rPr lang="fr-FR" sz="1400" b="1" dirty="0"/>
              <a:t> variables </a:t>
            </a:r>
            <a:r>
              <a:rPr lang="fr-FR" sz="1400" b="1" dirty="0" err="1"/>
              <a:t>was</a:t>
            </a:r>
            <a:r>
              <a:rPr lang="fr-FR" sz="1400" b="1" dirty="0"/>
              <a:t> </a:t>
            </a:r>
            <a:r>
              <a:rPr lang="fr-FR" sz="1400" b="1" dirty="0" err="1"/>
              <a:t>tested</a:t>
            </a:r>
            <a:r>
              <a:rPr lang="fr-FR" sz="1400" b="1" dirty="0"/>
              <a:t> </a:t>
            </a:r>
            <a:r>
              <a:rPr lang="fr-FR" sz="1400" b="1" dirty="0" err="1"/>
              <a:t>using</a:t>
            </a:r>
            <a:r>
              <a:rPr lang="fr-FR" sz="1400" b="1" dirty="0"/>
              <a:t> the ANOVA </a:t>
            </a:r>
            <a:r>
              <a:rPr lang="fr-FR" sz="1400" b="1" dirty="0" err="1" smtClean="0"/>
              <a:t>procedure</a:t>
            </a:r>
            <a:r>
              <a:rPr lang="fr-FR" sz="1400" b="1" dirty="0" smtClean="0"/>
              <a:t>. </a:t>
            </a:r>
            <a:r>
              <a:rPr lang="fr-FR" sz="1400" b="1" dirty="0"/>
              <a:t>Simple </a:t>
            </a:r>
            <a:r>
              <a:rPr lang="fr-FR" sz="1400" b="1" dirty="0" err="1"/>
              <a:t>correlation</a:t>
            </a:r>
            <a:r>
              <a:rPr lang="fr-FR" sz="1400" b="1" dirty="0"/>
              <a:t> coefficients </a:t>
            </a:r>
            <a:r>
              <a:rPr lang="fr-FR" sz="1400" b="1" dirty="0" err="1"/>
              <a:t>between</a:t>
            </a:r>
            <a:r>
              <a:rPr lang="fr-FR" sz="1400" b="1" dirty="0"/>
              <a:t> body </a:t>
            </a:r>
            <a:r>
              <a:rPr lang="fr-FR" sz="1400" b="1" dirty="0" err="1"/>
              <a:t>measurements</a:t>
            </a:r>
            <a:r>
              <a:rPr lang="fr-FR" sz="1400" b="1" dirty="0"/>
              <a:t> traits </a:t>
            </a:r>
            <a:r>
              <a:rPr lang="fr-FR" sz="1400" b="1" dirty="0" err="1"/>
              <a:t>with</a:t>
            </a:r>
            <a:r>
              <a:rPr lang="fr-FR" sz="1400" b="1" dirty="0"/>
              <a:t> </a:t>
            </a:r>
            <a:r>
              <a:rPr lang="fr-FR" sz="1400" b="1" dirty="0" err="1"/>
              <a:t>litter</a:t>
            </a:r>
            <a:r>
              <a:rPr lang="fr-FR" sz="1400" b="1" dirty="0"/>
              <a:t> size </a:t>
            </a:r>
            <a:r>
              <a:rPr lang="fr-FR" sz="1400" b="1" dirty="0" err="1"/>
              <a:t>were</a:t>
            </a:r>
            <a:r>
              <a:rPr lang="fr-FR" sz="1400" b="1" dirty="0"/>
              <a:t> </a:t>
            </a:r>
            <a:r>
              <a:rPr lang="fr-FR" sz="1400" b="1" dirty="0" err="1" smtClean="0"/>
              <a:t>calculated</a:t>
            </a:r>
            <a:r>
              <a:rPr lang="fr-FR" sz="1400" b="1" dirty="0" smtClean="0"/>
              <a:t>.</a:t>
            </a:r>
            <a:endParaRPr lang="fr-FR" sz="1400" b="1" dirty="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257998" y="3875587"/>
            <a:ext cx="6552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 AND DISCUSSION</a:t>
            </a:r>
            <a:endParaRPr lang="fr-FR" altLang="es-ES" sz="2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0570" y="4302495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3200400" algn="l"/>
              </a:tabLst>
            </a:pPr>
            <a:r>
              <a:rPr lang="fr-FR" sz="1400" b="1" dirty="0">
                <a:ea typeface="Calibri" panose="020F0502020204030204" pitchFamily="34" charset="0"/>
                <a:cs typeface="Arial" panose="020B0604020202020204" pitchFamily="34" charset="0"/>
              </a:rPr>
              <a:t>Table 1.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Basic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statistics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female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litter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size at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kidding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and body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linear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traits of Tunisian local goats.</a:t>
            </a:r>
            <a:endParaRPr lang="fr-F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70442"/>
              </p:ext>
            </p:extLst>
          </p:nvPr>
        </p:nvGraphicFramePr>
        <p:xfrm>
          <a:off x="307394" y="4772877"/>
          <a:ext cx="7727411" cy="13495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17412">
                  <a:extLst>
                    <a:ext uri="{9D8B030D-6E8A-4147-A177-3AD203B41FA5}">
                      <a16:colId xmlns:a16="http://schemas.microsoft.com/office/drawing/2014/main" xmlns="" val="1786520060"/>
                    </a:ext>
                  </a:extLst>
                </a:gridCol>
                <a:gridCol w="1315540">
                  <a:extLst>
                    <a:ext uri="{9D8B030D-6E8A-4147-A177-3AD203B41FA5}">
                      <a16:colId xmlns:a16="http://schemas.microsoft.com/office/drawing/2014/main" xmlns="" val="267958797"/>
                    </a:ext>
                  </a:extLst>
                </a:gridCol>
                <a:gridCol w="1224026">
                  <a:extLst>
                    <a:ext uri="{9D8B030D-6E8A-4147-A177-3AD203B41FA5}">
                      <a16:colId xmlns:a16="http://schemas.microsoft.com/office/drawing/2014/main" xmlns="" val="107309814"/>
                    </a:ext>
                  </a:extLst>
                </a:gridCol>
                <a:gridCol w="1189377">
                  <a:extLst>
                    <a:ext uri="{9D8B030D-6E8A-4147-A177-3AD203B41FA5}">
                      <a16:colId xmlns:a16="http://schemas.microsoft.com/office/drawing/2014/main" xmlns="" val="1082531749"/>
                    </a:ext>
                  </a:extLst>
                </a:gridCol>
                <a:gridCol w="891679">
                  <a:extLst>
                    <a:ext uri="{9D8B030D-6E8A-4147-A177-3AD203B41FA5}">
                      <a16:colId xmlns:a16="http://schemas.microsoft.com/office/drawing/2014/main" xmlns="" val="1967464794"/>
                    </a:ext>
                  </a:extLst>
                </a:gridCol>
                <a:gridCol w="1189377">
                  <a:extLst>
                    <a:ext uri="{9D8B030D-6E8A-4147-A177-3AD203B41FA5}">
                      <a16:colId xmlns:a16="http://schemas.microsoft.com/office/drawing/2014/main" xmlns="" val="1913201034"/>
                    </a:ext>
                  </a:extLst>
                </a:gridCol>
              </a:tblGrid>
              <a:tr h="1771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Variable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Maximum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SD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CV (%)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6334546"/>
                  </a:ext>
                </a:extLst>
              </a:tr>
              <a:tr h="1317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LSB (kids born) 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1.31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34.35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0585174"/>
                  </a:ext>
                </a:extLst>
              </a:tr>
              <a:tr h="131104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L1(cm)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64.71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6.33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9.78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1568652"/>
                  </a:ext>
                </a:extLst>
              </a:tr>
              <a:tr h="131104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L2(cm)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62.54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2.55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4.07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9144683"/>
                  </a:ext>
                </a:extLst>
              </a:tr>
              <a:tr h="131104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L3(cm)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75.23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79.50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3.20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4.25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9309096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L4(cm)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61.86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5.66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9.15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9950455"/>
                  </a:ext>
                </a:extLst>
              </a:tr>
              <a:tr h="176087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BW (kg)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24.27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19.25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5.20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21.43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7689202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8284578" y="581466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5" name="Picture 6" descr="Aucune description disponi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379" y="1121774"/>
            <a:ext cx="2799881" cy="266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2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ACEB6E-A9E6-46C8-A08A-ECFA30B5831F}" type="slidenum">
              <a:rPr lang="fr-FR" smtClean="0"/>
              <a:t>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00726" y="1052736"/>
            <a:ext cx="8531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s-ES" sz="1400" b="1" dirty="0">
                <a:cs typeface="Times New Roman" panose="02020603050405020304" pitchFamily="18" charset="0"/>
              </a:rPr>
              <a:t> </a:t>
            </a:r>
            <a:r>
              <a:rPr lang="en-US" altLang="es-ES" sz="1400" b="1" dirty="0" smtClean="0">
                <a:cs typeface="Times New Roman" panose="02020603050405020304" pitchFamily="18" charset="0"/>
              </a:rPr>
              <a:t>   LSB is similar </a:t>
            </a:r>
            <a:r>
              <a:rPr lang="en-US" altLang="es-ES" sz="1400" b="1" dirty="0">
                <a:cs typeface="Times New Roman" panose="02020603050405020304" pitchFamily="18" charset="0"/>
              </a:rPr>
              <a:t>to other indigenous goat populations in Africa but lower than selected breeds.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726" y="1531695"/>
            <a:ext cx="8537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§"/>
            </a:pPr>
            <a:r>
              <a:rPr lang="fr-FR" sz="1400" b="1" u="sng" dirty="0" smtClean="0">
                <a:solidFill>
                  <a:srgbClr val="00B0F0"/>
                </a:solidFill>
                <a:ea typeface="Calibri" panose="020F0502020204030204" pitchFamily="34" charset="0"/>
              </a:rPr>
              <a:t>Small </a:t>
            </a:r>
            <a:r>
              <a:rPr lang="fr-FR" sz="1400" b="1" u="sng" dirty="0" err="1" smtClean="0">
                <a:solidFill>
                  <a:srgbClr val="00B0F0"/>
                </a:solidFill>
                <a:ea typeface="Calibri" panose="020F0502020204030204" pitchFamily="34" charset="0"/>
              </a:rPr>
              <a:t>adult</a:t>
            </a:r>
            <a:r>
              <a:rPr lang="fr-FR" sz="1400" b="1" u="sng" dirty="0" smtClean="0">
                <a:solidFill>
                  <a:srgbClr val="00B0F0"/>
                </a:solidFill>
                <a:ea typeface="Calibri" panose="020F0502020204030204" pitchFamily="34" charset="0"/>
              </a:rPr>
              <a:t> size </a:t>
            </a:r>
            <a:r>
              <a:rPr lang="fr-FR" sz="1400" b="1" dirty="0" err="1" smtClean="0">
                <a:ea typeface="Calibri" panose="020F0502020204030204" pitchFamily="34" charset="0"/>
              </a:rPr>
              <a:t>is</a:t>
            </a:r>
            <a:r>
              <a:rPr lang="fr-FR" sz="1400" b="1" dirty="0" smtClean="0">
                <a:ea typeface="Calibri" panose="020F0502020204030204" pitchFamily="34" charset="0"/>
              </a:rPr>
              <a:t> a </a:t>
            </a:r>
            <a:r>
              <a:rPr lang="fr-FR" sz="1400" b="1" dirty="0" err="1" smtClean="0">
                <a:ea typeface="Calibri" panose="020F0502020204030204" pitchFamily="34" charset="0"/>
              </a:rPr>
              <a:t>characteristic</a:t>
            </a:r>
            <a:r>
              <a:rPr lang="fr-FR" sz="1400" b="1" dirty="0" smtClean="0">
                <a:ea typeface="Calibri" panose="020F0502020204030204" pitchFamily="34" charset="0"/>
              </a:rPr>
              <a:t> of </a:t>
            </a:r>
            <a:r>
              <a:rPr lang="fr-FR" sz="1400" b="1" dirty="0" err="1" smtClean="0">
                <a:ea typeface="Calibri" panose="020F0502020204030204" pitchFamily="34" charset="0"/>
              </a:rPr>
              <a:t>most</a:t>
            </a:r>
            <a:r>
              <a:rPr lang="fr-FR" sz="1400" b="1" dirty="0" smtClean="0">
                <a:ea typeface="Calibri" panose="020F0502020204030204" pitchFamily="34" charset="0"/>
              </a:rPr>
              <a:t> </a:t>
            </a:r>
            <a:r>
              <a:rPr lang="fr-FR" sz="1400" b="1" dirty="0" err="1" smtClean="0">
                <a:ea typeface="Calibri" panose="020F0502020204030204" pitchFamily="34" charset="0"/>
              </a:rPr>
              <a:t>breeds</a:t>
            </a:r>
            <a:r>
              <a:rPr lang="fr-FR" sz="1400" b="1" dirty="0" smtClean="0">
                <a:ea typeface="Calibri" panose="020F0502020204030204" pitchFamily="34" charset="0"/>
              </a:rPr>
              <a:t> </a:t>
            </a:r>
            <a:r>
              <a:rPr lang="fr-FR" sz="1400" b="1" dirty="0" err="1" smtClean="0">
                <a:ea typeface="Calibri" panose="020F0502020204030204" pitchFamily="34" charset="0"/>
              </a:rPr>
              <a:t>raised</a:t>
            </a:r>
            <a:r>
              <a:rPr lang="fr-FR" sz="1400" b="1" dirty="0" smtClean="0">
                <a:ea typeface="Calibri" panose="020F0502020204030204" pitchFamily="34" charset="0"/>
              </a:rPr>
              <a:t> under arid conditions.</a:t>
            </a:r>
            <a:endParaRPr lang="fr-FR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-252536" y="1843897"/>
            <a:ext cx="88674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  <a:tabLst>
                <a:tab pos="3200400" algn="l"/>
              </a:tabLst>
            </a:pPr>
            <a:r>
              <a:rPr lang="fr-FR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  Table </a:t>
            </a:r>
            <a:r>
              <a:rPr lang="fr-FR" sz="1400" b="1" dirty="0"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linear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traits and LSB in local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goat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population.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79620"/>
              </p:ext>
            </p:extLst>
          </p:nvPr>
        </p:nvGraphicFramePr>
        <p:xfrm>
          <a:off x="368919" y="2253063"/>
          <a:ext cx="7760097" cy="17289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77872">
                  <a:extLst>
                    <a:ext uri="{9D8B030D-6E8A-4147-A177-3AD203B41FA5}">
                      <a16:colId xmlns:a16="http://schemas.microsoft.com/office/drawing/2014/main" xmlns="" val="1984469622"/>
                    </a:ext>
                  </a:extLst>
                </a:gridCol>
                <a:gridCol w="1283532">
                  <a:extLst>
                    <a:ext uri="{9D8B030D-6E8A-4147-A177-3AD203B41FA5}">
                      <a16:colId xmlns:a16="http://schemas.microsoft.com/office/drawing/2014/main" xmlns="" val="165364185"/>
                    </a:ext>
                  </a:extLst>
                </a:gridCol>
                <a:gridCol w="888920">
                  <a:extLst>
                    <a:ext uri="{9D8B030D-6E8A-4147-A177-3AD203B41FA5}">
                      <a16:colId xmlns:a16="http://schemas.microsoft.com/office/drawing/2014/main" xmlns="" val="180853840"/>
                    </a:ext>
                  </a:extLst>
                </a:gridCol>
                <a:gridCol w="952052">
                  <a:extLst>
                    <a:ext uri="{9D8B030D-6E8A-4147-A177-3AD203B41FA5}">
                      <a16:colId xmlns:a16="http://schemas.microsoft.com/office/drawing/2014/main" xmlns="" val="697729481"/>
                    </a:ext>
                  </a:extLst>
                </a:gridCol>
                <a:gridCol w="1230702">
                  <a:extLst>
                    <a:ext uri="{9D8B030D-6E8A-4147-A177-3AD203B41FA5}">
                      <a16:colId xmlns:a16="http://schemas.microsoft.com/office/drawing/2014/main" xmlns="" val="2167738911"/>
                    </a:ext>
                  </a:extLst>
                </a:gridCol>
                <a:gridCol w="1106616">
                  <a:extLst>
                    <a:ext uri="{9D8B030D-6E8A-4147-A177-3AD203B41FA5}">
                      <a16:colId xmlns:a16="http://schemas.microsoft.com/office/drawing/2014/main" xmlns="" val="2100941742"/>
                    </a:ext>
                  </a:extLst>
                </a:gridCol>
                <a:gridCol w="1120403">
                  <a:extLst>
                    <a:ext uri="{9D8B030D-6E8A-4147-A177-3AD203B41FA5}">
                      <a16:colId xmlns:a16="http://schemas.microsoft.com/office/drawing/2014/main" xmlns="" val="835295350"/>
                    </a:ext>
                  </a:extLst>
                </a:gridCol>
              </a:tblGrid>
              <a:tr h="12890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LSB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L3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L4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BW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055480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LSB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0.54*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0.63**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-0.22*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0.67*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7895978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L1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0.90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0.91*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0.91*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0.93**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8286422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 L2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        1  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0.95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0.83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0.93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9319541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 L3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 smtClean="0">
                          <a:solidFill>
                            <a:schemeClr val="tx1"/>
                          </a:solidFill>
                          <a:effectLst/>
                        </a:rPr>
                        <a:t>       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0.92*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0.92**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2910028"/>
                  </a:ext>
                </a:extLst>
              </a:tr>
              <a:tr h="2887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 L4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b="1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0.92**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9083306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BW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397819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68321" y="3933056"/>
            <a:ext cx="812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cs typeface="Times New Roman" panose="02020603050405020304" pitchFamily="18" charset="0"/>
              </a:rPr>
              <a:t>                  The </a:t>
            </a:r>
            <a:r>
              <a:rPr lang="fr-FR" sz="1400" b="1" dirty="0" err="1">
                <a:cs typeface="Times New Roman" panose="02020603050405020304" pitchFamily="18" charset="0"/>
              </a:rPr>
              <a:t>most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smtClean="0">
                <a:cs typeface="Times New Roman" panose="02020603050405020304" pitchFamily="18" charset="0"/>
              </a:rPr>
              <a:t>body </a:t>
            </a:r>
            <a:r>
              <a:rPr lang="fr-FR" sz="1400" b="1" dirty="0" err="1" smtClean="0">
                <a:cs typeface="Times New Roman" panose="02020603050405020304" pitchFamily="18" charset="0"/>
              </a:rPr>
              <a:t>linear</a:t>
            </a:r>
            <a:r>
              <a:rPr lang="fr-FR" sz="1400" b="1" dirty="0" smtClean="0"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cs typeface="Times New Roman" panose="02020603050405020304" pitchFamily="18" charset="0"/>
              </a:rPr>
              <a:t>parameters</a:t>
            </a:r>
            <a:r>
              <a:rPr lang="fr-FR" sz="1400" b="1" dirty="0" smtClean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were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significantly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higher</a:t>
            </a:r>
            <a:r>
              <a:rPr lang="fr-FR" sz="1400" b="1" dirty="0">
                <a:cs typeface="Times New Roman" panose="02020603050405020304" pitchFamily="18" charset="0"/>
              </a:rPr>
              <a:t> (p&lt;0.01) in goats </a:t>
            </a:r>
            <a:r>
              <a:rPr lang="fr-FR" sz="1400" b="1" dirty="0" err="1">
                <a:cs typeface="Times New Roman" panose="02020603050405020304" pitchFamily="18" charset="0"/>
              </a:rPr>
              <a:t>bearing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multiple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foetuses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than</a:t>
            </a:r>
            <a:r>
              <a:rPr lang="fr-FR" sz="1400" b="1" dirty="0">
                <a:cs typeface="Times New Roman" panose="02020603050405020304" pitchFamily="18" charset="0"/>
              </a:rPr>
              <a:t> the goats </a:t>
            </a:r>
            <a:r>
              <a:rPr lang="fr-FR" sz="1400" b="1" dirty="0" err="1">
                <a:cs typeface="Times New Roman" panose="02020603050405020304" pitchFamily="18" charset="0"/>
              </a:rPr>
              <a:t>bearing</a:t>
            </a:r>
            <a:r>
              <a:rPr lang="fr-FR" sz="1400" b="1" dirty="0">
                <a:cs typeface="Times New Roman" panose="02020603050405020304" pitchFamily="18" charset="0"/>
              </a:rPr>
              <a:t> a </a:t>
            </a:r>
            <a:r>
              <a:rPr lang="fr-FR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single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foetus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during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pregnancy</a:t>
            </a:r>
            <a:r>
              <a:rPr lang="fr-FR" sz="14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710" y="4487073"/>
            <a:ext cx="8186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cs typeface="Times New Roman" panose="02020603050405020304" pitchFamily="18" charset="0"/>
              </a:rPr>
              <a:t>                   The </a:t>
            </a:r>
            <a:r>
              <a:rPr lang="fr-FR" sz="1400" b="1" dirty="0">
                <a:cs typeface="Times New Roman" panose="02020603050405020304" pitchFamily="18" charset="0"/>
              </a:rPr>
              <a:t>BW </a:t>
            </a:r>
            <a:r>
              <a:rPr lang="fr-FR" sz="1400" b="1" dirty="0" err="1">
                <a:cs typeface="Times New Roman" panose="02020603050405020304" pitchFamily="18" charset="0"/>
              </a:rPr>
              <a:t>present</a:t>
            </a:r>
            <a:r>
              <a:rPr lang="fr-FR" sz="1400" b="1" dirty="0">
                <a:cs typeface="Times New Roman" panose="02020603050405020304" pitchFamily="18" charset="0"/>
              </a:rPr>
              <a:t> the </a:t>
            </a:r>
            <a:r>
              <a:rPr lang="fr-FR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high </a:t>
            </a:r>
            <a:r>
              <a:rPr lang="fr-FR" sz="1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correlation</a:t>
            </a:r>
            <a:r>
              <a:rPr lang="fr-FR" sz="1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with</a:t>
            </a:r>
            <a:r>
              <a:rPr lang="fr-FR" sz="1400" b="1" dirty="0">
                <a:cs typeface="Times New Roman" panose="02020603050405020304" pitchFamily="18" charset="0"/>
              </a:rPr>
              <a:t> LSB </a:t>
            </a:r>
            <a:r>
              <a:rPr lang="fr-FR" sz="1400" b="1" dirty="0" err="1">
                <a:cs typeface="Times New Roman" panose="02020603050405020304" pitchFamily="18" charset="0"/>
              </a:rPr>
              <a:t>compared</a:t>
            </a:r>
            <a:r>
              <a:rPr lang="fr-FR" sz="1400" b="1" dirty="0">
                <a:cs typeface="Times New Roman" panose="02020603050405020304" pitchFamily="18" charset="0"/>
              </a:rPr>
              <a:t> to all </a:t>
            </a:r>
            <a:r>
              <a:rPr lang="fr-FR" sz="1400" b="1" dirty="0" err="1">
                <a:cs typeface="Times New Roman" panose="02020603050405020304" pitchFamily="18" charset="0"/>
              </a:rPr>
              <a:t>other</a:t>
            </a:r>
            <a:r>
              <a:rPr lang="fr-FR" sz="1400" b="1" dirty="0">
                <a:cs typeface="Times New Roman" panose="02020603050405020304" pitchFamily="18" charset="0"/>
              </a:rPr>
              <a:t> body </a:t>
            </a:r>
            <a:r>
              <a:rPr lang="fr-FR" sz="1400" b="1" dirty="0" err="1">
                <a:cs typeface="Times New Roman" panose="02020603050405020304" pitchFamily="18" charset="0"/>
              </a:rPr>
              <a:t>measurements</a:t>
            </a:r>
            <a:r>
              <a:rPr lang="fr-FR" sz="1400" b="1" dirty="0">
                <a:cs typeface="Times New Roman" panose="02020603050405020304" pitchFamily="18" charset="0"/>
              </a:rPr>
              <a:t> for </a:t>
            </a:r>
            <a:r>
              <a:rPr lang="fr-FR" sz="1400" b="1" dirty="0" err="1">
                <a:cs typeface="Times New Roman" panose="02020603050405020304" pitchFamily="18" charset="0"/>
              </a:rPr>
              <a:t>discriminating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between</a:t>
            </a:r>
            <a:r>
              <a:rPr lang="fr-FR" sz="1400" b="1" dirty="0">
                <a:cs typeface="Times New Roman" panose="02020603050405020304" pitchFamily="18" charset="0"/>
              </a:rPr>
              <a:t> goats </a:t>
            </a:r>
            <a:r>
              <a:rPr lang="fr-FR" sz="1400" b="1" dirty="0" err="1">
                <a:cs typeface="Times New Roman" panose="02020603050405020304" pitchFamily="18" charset="0"/>
              </a:rPr>
              <a:t>carrying</a:t>
            </a:r>
            <a:r>
              <a:rPr lang="fr-FR" sz="1400" b="1" dirty="0">
                <a:cs typeface="Times New Roman" panose="02020603050405020304" pitchFamily="18" charset="0"/>
              </a:rPr>
              <a:t> one or </a:t>
            </a:r>
            <a:r>
              <a:rPr lang="fr-FR" sz="1400" b="1" dirty="0" err="1">
                <a:cs typeface="Times New Roman" panose="02020603050405020304" pitchFamily="18" charset="0"/>
              </a:rPr>
              <a:t>two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cs typeface="Times New Roman" panose="02020603050405020304" pitchFamily="18" charset="0"/>
              </a:rPr>
              <a:t>fetuses</a:t>
            </a:r>
            <a:r>
              <a:rPr lang="fr-FR" sz="14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827584" y="4016840"/>
            <a:ext cx="432048" cy="144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827584" y="4572058"/>
            <a:ext cx="432048" cy="144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05704" y="5095172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es-ES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 </a:t>
            </a:r>
            <a:endParaRPr lang="fr-FR" altLang="es-ES" sz="2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95282"/>
            <a:ext cx="8129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3200400" algn="l"/>
              </a:tabLst>
            </a:pPr>
            <a:r>
              <a:rPr lang="fr-FR" sz="1400" b="1" dirty="0">
                <a:cs typeface="Times New Roman" panose="02020603050405020304" pitchFamily="18" charset="0"/>
              </a:rPr>
              <a:t>The </a:t>
            </a:r>
            <a:r>
              <a:rPr lang="fr-FR" sz="1400" b="1" dirty="0" smtClean="0">
                <a:cs typeface="Times New Roman" panose="02020603050405020304" pitchFamily="18" charset="0"/>
              </a:rPr>
              <a:t>BW, </a:t>
            </a:r>
            <a:r>
              <a:rPr lang="fr-FR" sz="1400" b="1" dirty="0">
                <a:cs typeface="Times New Roman" panose="02020603050405020304" pitchFamily="18" charset="0"/>
              </a:rPr>
              <a:t>the </a:t>
            </a:r>
            <a:r>
              <a:rPr lang="fr-FR" sz="1400" b="1" dirty="0" smtClean="0">
                <a:cs typeface="Times New Roman" panose="02020603050405020304" pitchFamily="18" charset="0"/>
              </a:rPr>
              <a:t>L2 and </a:t>
            </a:r>
            <a:r>
              <a:rPr lang="fr-FR" sz="1400" b="1" dirty="0">
                <a:cs typeface="Times New Roman" panose="02020603050405020304" pitchFamily="18" charset="0"/>
              </a:rPr>
              <a:t>the </a:t>
            </a:r>
            <a:r>
              <a:rPr lang="fr-FR" sz="1400" b="1" dirty="0" smtClean="0">
                <a:cs typeface="Times New Roman" panose="02020603050405020304" pitchFamily="18" charset="0"/>
              </a:rPr>
              <a:t>L3 </a:t>
            </a:r>
            <a:r>
              <a:rPr lang="fr-FR" sz="1400" b="1" dirty="0" err="1" smtClean="0">
                <a:cs typeface="Times New Roman" panose="02020603050405020304" pitchFamily="18" charset="0"/>
              </a:rPr>
              <a:t>parmeter</a:t>
            </a:r>
            <a:r>
              <a:rPr lang="fr-FR" sz="1400" b="1" dirty="0" smtClean="0">
                <a:cs typeface="Times New Roman" panose="02020603050405020304" pitchFamily="18" charset="0"/>
              </a:rPr>
              <a:t> </a:t>
            </a:r>
            <a:r>
              <a:rPr lang="fr-FR" sz="1400" b="1" dirty="0" err="1" smtClean="0">
                <a:cs typeface="Times New Roman" panose="02020603050405020304" pitchFamily="18" charset="0"/>
              </a:rPr>
              <a:t>may</a:t>
            </a:r>
            <a:r>
              <a:rPr lang="fr-FR" sz="1400" b="1" dirty="0" smtClean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be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useful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tools</a:t>
            </a:r>
            <a:r>
              <a:rPr lang="fr-FR" sz="1400" b="1" dirty="0">
                <a:cs typeface="Times New Roman" panose="02020603050405020304" pitchFamily="18" charset="0"/>
              </a:rPr>
              <a:t> for the </a:t>
            </a:r>
            <a:r>
              <a:rPr lang="fr-FR" sz="1400" b="1" dirty="0" err="1">
                <a:cs typeface="Times New Roman" panose="02020603050405020304" pitchFamily="18" charset="0"/>
              </a:rPr>
              <a:t>difference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between</a:t>
            </a:r>
            <a:r>
              <a:rPr lang="fr-FR" sz="1400" b="1" dirty="0">
                <a:cs typeface="Times New Roman" panose="02020603050405020304" pitchFamily="18" charset="0"/>
              </a:rPr>
              <a:t> the goats </a:t>
            </a:r>
            <a:r>
              <a:rPr lang="fr-FR" sz="1400" b="1" dirty="0" err="1">
                <a:cs typeface="Times New Roman" panose="02020603050405020304" pitchFamily="18" charset="0"/>
              </a:rPr>
              <a:t>carrying</a:t>
            </a:r>
            <a:r>
              <a:rPr lang="fr-FR" sz="1400" b="1" dirty="0">
                <a:cs typeface="Times New Roman" panose="02020603050405020304" pitchFamily="18" charset="0"/>
              </a:rPr>
              <a:t> multiple </a:t>
            </a:r>
            <a:r>
              <a:rPr lang="fr-FR" sz="1400" b="1" dirty="0" err="1">
                <a:cs typeface="Times New Roman" panose="02020603050405020304" pitchFamily="18" charset="0"/>
              </a:rPr>
              <a:t>foetuses</a:t>
            </a:r>
            <a:r>
              <a:rPr lang="fr-FR" sz="1400" b="1" dirty="0">
                <a:cs typeface="Times New Roman" panose="02020603050405020304" pitchFamily="18" charset="0"/>
              </a:rPr>
              <a:t> and the goats </a:t>
            </a:r>
            <a:r>
              <a:rPr lang="fr-FR" sz="1400" b="1" dirty="0" err="1">
                <a:cs typeface="Times New Roman" panose="02020603050405020304" pitchFamily="18" charset="0"/>
              </a:rPr>
              <a:t>carrying</a:t>
            </a:r>
            <a:r>
              <a:rPr lang="fr-FR" sz="1400" b="1" dirty="0">
                <a:cs typeface="Times New Roman" panose="02020603050405020304" pitchFamily="18" charset="0"/>
              </a:rPr>
              <a:t> single </a:t>
            </a:r>
            <a:r>
              <a:rPr lang="fr-FR" sz="1400" b="1" dirty="0" err="1">
                <a:cs typeface="Times New Roman" panose="02020603050405020304" pitchFamily="18" charset="0"/>
              </a:rPr>
              <a:t>foetus</a:t>
            </a:r>
            <a:r>
              <a:rPr lang="fr-FR" sz="1400" b="1" dirty="0">
                <a:cs typeface="Times New Roman" panose="02020603050405020304" pitchFamily="18" charset="0"/>
              </a:rPr>
              <a:t> and </a:t>
            </a:r>
            <a:r>
              <a:rPr lang="fr-FR" sz="1400" b="1" dirty="0" err="1">
                <a:cs typeface="Times New Roman" panose="02020603050405020304" pitchFamily="18" charset="0"/>
              </a:rPr>
              <a:t>thus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achieving</a:t>
            </a:r>
            <a:r>
              <a:rPr lang="fr-FR" sz="1400" b="1" dirty="0">
                <a:cs typeface="Times New Roman" panose="02020603050405020304" pitchFamily="18" charset="0"/>
              </a:rPr>
              <a:t> more </a:t>
            </a:r>
            <a:r>
              <a:rPr lang="fr-FR" sz="1400" b="1" dirty="0" err="1">
                <a:cs typeface="Times New Roman" panose="02020603050405020304" pitchFamily="18" charset="0"/>
              </a:rPr>
              <a:t>economic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benefits</a:t>
            </a:r>
            <a:r>
              <a:rPr lang="fr-FR" sz="1400" b="1" dirty="0">
                <a:cs typeface="Times New Roman" panose="02020603050405020304" pitchFamily="18" charset="0"/>
              </a:rPr>
              <a:t> out of multiple </a:t>
            </a:r>
            <a:r>
              <a:rPr lang="fr-FR" sz="1400" b="1" dirty="0" err="1">
                <a:cs typeface="Times New Roman" panose="02020603050405020304" pitchFamily="18" charset="0"/>
              </a:rPr>
              <a:t>births</a:t>
            </a:r>
            <a:r>
              <a:rPr lang="fr-FR" sz="1400" b="1" dirty="0">
                <a:cs typeface="Times New Roman" panose="02020603050405020304" pitchFamily="18" charset="0"/>
              </a:rPr>
              <a:t> by </a:t>
            </a:r>
            <a:r>
              <a:rPr lang="fr-FR" sz="1400" b="1" dirty="0" err="1">
                <a:cs typeface="Times New Roman" panose="02020603050405020304" pitchFamily="18" charset="0"/>
              </a:rPr>
              <a:t>taking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special</a:t>
            </a:r>
            <a:r>
              <a:rPr lang="fr-FR" sz="1400" b="1" dirty="0">
                <a:cs typeface="Times New Roman" panose="02020603050405020304" pitchFamily="18" charset="0"/>
              </a:rPr>
              <a:t> care of </a:t>
            </a:r>
            <a:r>
              <a:rPr lang="fr-FR" sz="1400" b="1" dirty="0" err="1">
                <a:cs typeface="Times New Roman" panose="02020603050405020304" pitchFamily="18" charset="0"/>
              </a:rPr>
              <a:t>females</a:t>
            </a:r>
            <a:r>
              <a:rPr lang="fr-FR" sz="1400" b="1" dirty="0"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cs typeface="Times New Roman" panose="02020603050405020304" pitchFamily="18" charset="0"/>
              </a:rPr>
              <a:t>carrying</a:t>
            </a:r>
            <a:r>
              <a:rPr lang="fr-FR" sz="1400" b="1" dirty="0">
                <a:cs typeface="Times New Roman" panose="02020603050405020304" pitchFamily="18" charset="0"/>
              </a:rPr>
              <a:t> multiple </a:t>
            </a:r>
            <a:r>
              <a:rPr lang="fr-FR" sz="1400" b="1" dirty="0" err="1">
                <a:cs typeface="Times New Roman" panose="02020603050405020304" pitchFamily="18" charset="0"/>
              </a:rPr>
              <a:t>foetuses</a:t>
            </a:r>
            <a:r>
              <a:rPr lang="fr-FR" sz="14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webinar_1_pres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template_short_presentation_5_minutes_medforum_2021_en</Template>
  <TotalTime>1421</TotalTime>
  <Words>525</Words>
  <Application>Microsoft Office PowerPoint</Application>
  <PresentationFormat>Affichage à l'écran (4:3)</PresentationFormat>
  <Paragraphs>116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template_webinar_1_presesentation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starinfo</dc:creator>
  <cp:lastModifiedBy>Adamolle</cp:lastModifiedBy>
  <cp:revision>20</cp:revision>
  <dcterms:created xsi:type="dcterms:W3CDTF">2021-07-01T20:04:24Z</dcterms:created>
  <dcterms:modified xsi:type="dcterms:W3CDTF">2021-07-05T08:06:29Z</dcterms:modified>
</cp:coreProperties>
</file>