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82" r:id="rId3"/>
    <p:sldId id="283" r:id="rId4"/>
    <p:sldId id="268" r:id="rId5"/>
    <p:sldId id="269" r:id="rId6"/>
    <p:sldId id="270" r:id="rId7"/>
    <p:sldId id="278" r:id="rId8"/>
    <p:sldId id="279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32" autoAdjust="0"/>
  </p:normalViewPr>
  <p:slideViewPr>
    <p:cSldViewPr>
      <p:cViewPr>
        <p:scale>
          <a:sx n="72" d="100"/>
          <a:sy n="72" d="100"/>
        </p:scale>
        <p:origin x="-131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29E00F-2FD0-40EF-88D8-1236D03EC113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8B68E198-B6C8-4B71-AB07-E1B9A00BD201}">
      <dgm:prSet custT="1"/>
      <dgm:spPr/>
      <dgm:t>
        <a:bodyPr/>
        <a:lstStyle/>
        <a:p>
          <a:pPr algn="l"/>
          <a:r>
            <a:rPr lang="en-GB" sz="1600" dirty="0" smtClean="0"/>
            <a:t>Disparity between the terms/conditions of available loans and farmers’ capacities</a:t>
          </a:r>
          <a:endParaRPr lang="en-US" sz="1600" dirty="0"/>
        </a:p>
      </dgm:t>
    </dgm:pt>
    <dgm:pt modelId="{BDEC1D73-9BB2-4567-9A06-C9F410CF04F3}" type="parTrans" cxnId="{CA62C0DB-833D-4A15-831F-ED60150DA0E2}">
      <dgm:prSet/>
      <dgm:spPr/>
      <dgm:t>
        <a:bodyPr/>
        <a:lstStyle/>
        <a:p>
          <a:endParaRPr lang="en-US"/>
        </a:p>
      </dgm:t>
    </dgm:pt>
    <dgm:pt modelId="{31F54EC6-B28B-4409-B4E3-A37CEAC006ED}" type="sibTrans" cxnId="{CA62C0DB-833D-4A15-831F-ED60150DA0E2}">
      <dgm:prSet/>
      <dgm:spPr/>
      <dgm:t>
        <a:bodyPr/>
        <a:lstStyle/>
        <a:p>
          <a:endParaRPr lang="en-US"/>
        </a:p>
      </dgm:t>
    </dgm:pt>
    <dgm:pt modelId="{7C6BE7A5-C29E-471C-8BDD-6967E8489BBA}">
      <dgm:prSet custT="1"/>
      <dgm:spPr/>
      <dgm:t>
        <a:bodyPr/>
        <a:lstStyle/>
        <a:p>
          <a:r>
            <a:rPr lang="en-GB" sz="1600" smtClean="0"/>
            <a:t>Farmer’s</a:t>
          </a:r>
          <a:r>
            <a:rPr lang="en-GB" sz="2000" smtClean="0"/>
            <a:t> </a:t>
          </a:r>
          <a:r>
            <a:rPr lang="en-GB" sz="1400" smtClean="0"/>
            <a:t>indebtedness/ </a:t>
          </a:r>
          <a:r>
            <a:rPr lang="en-GB" sz="1400" dirty="0" smtClean="0"/>
            <a:t>delay to get profits of their </a:t>
          </a:r>
          <a:r>
            <a:rPr lang="en-GB" sz="1600" dirty="0" smtClean="0"/>
            <a:t>resources</a:t>
          </a:r>
          <a:endParaRPr lang="en-US" sz="1600"/>
        </a:p>
      </dgm:t>
    </dgm:pt>
    <dgm:pt modelId="{1D0E2D80-BF70-4636-963C-C627C63ED30A}" type="parTrans" cxnId="{EF29E6F1-1884-41CB-A4D2-B0DBB263E67F}">
      <dgm:prSet/>
      <dgm:spPr/>
      <dgm:t>
        <a:bodyPr/>
        <a:lstStyle/>
        <a:p>
          <a:endParaRPr lang="en-US"/>
        </a:p>
      </dgm:t>
    </dgm:pt>
    <dgm:pt modelId="{06938289-ACB7-4D30-94C4-7C69244D970E}" type="sibTrans" cxnId="{EF29E6F1-1884-41CB-A4D2-B0DBB263E67F}">
      <dgm:prSet/>
      <dgm:spPr/>
      <dgm:t>
        <a:bodyPr/>
        <a:lstStyle/>
        <a:p>
          <a:endParaRPr lang="en-US"/>
        </a:p>
      </dgm:t>
    </dgm:pt>
    <dgm:pt modelId="{60506DE5-4451-4A3A-9335-307D9CBFD6C2}">
      <dgm:prSet phldrT="[Text]" custT="1"/>
      <dgm:spPr/>
      <dgm:t>
        <a:bodyPr/>
        <a:lstStyle/>
        <a:p>
          <a:pPr algn="l"/>
          <a:r>
            <a:rPr lang="en-US" sz="2000" dirty="0" smtClean="0"/>
            <a:t>Limitations to </a:t>
          </a:r>
        </a:p>
        <a:p>
          <a:pPr algn="l"/>
          <a:r>
            <a:rPr lang="en-US" sz="2000" dirty="0" smtClean="0"/>
            <a:t>access to credits</a:t>
          </a:r>
          <a:r>
            <a:rPr lang="en-US" sz="1600" dirty="0" smtClean="0"/>
            <a:t>:</a:t>
          </a:r>
          <a:endParaRPr lang="en-US" sz="1600" dirty="0"/>
        </a:p>
      </dgm:t>
    </dgm:pt>
    <dgm:pt modelId="{E7305790-971A-4FF0-952B-EBB33F48F82E}" type="sibTrans" cxnId="{B4341040-EFC4-4628-8CF1-90EFFF1C0C08}">
      <dgm:prSet/>
      <dgm:spPr/>
      <dgm:t>
        <a:bodyPr/>
        <a:lstStyle/>
        <a:p>
          <a:endParaRPr lang="en-US"/>
        </a:p>
      </dgm:t>
    </dgm:pt>
    <dgm:pt modelId="{68781982-5CAD-4D46-A640-B16A991553F3}" type="parTrans" cxnId="{B4341040-EFC4-4628-8CF1-90EFFF1C0C08}">
      <dgm:prSet/>
      <dgm:spPr/>
      <dgm:t>
        <a:bodyPr/>
        <a:lstStyle/>
        <a:p>
          <a:endParaRPr lang="en-US"/>
        </a:p>
      </dgm:t>
    </dgm:pt>
    <dgm:pt modelId="{9425E04C-714E-469C-BAE6-32888F5D292C}" type="pres">
      <dgm:prSet presAssocID="{1B29E00F-2FD0-40EF-88D8-1236D03EC113}" presName="CompostProcess" presStyleCnt="0">
        <dgm:presLayoutVars>
          <dgm:dir/>
          <dgm:resizeHandles val="exact"/>
        </dgm:presLayoutVars>
      </dgm:prSet>
      <dgm:spPr/>
    </dgm:pt>
    <dgm:pt modelId="{5B51FBD9-8CD4-4F42-8220-4895D9FDCA08}" type="pres">
      <dgm:prSet presAssocID="{1B29E00F-2FD0-40EF-88D8-1236D03EC113}" presName="arrow" presStyleLbl="bgShp" presStyleIdx="0" presStyleCnt="1"/>
      <dgm:spPr/>
    </dgm:pt>
    <dgm:pt modelId="{7E0F48EF-CC5C-4209-A977-35CA33118784}" type="pres">
      <dgm:prSet presAssocID="{1B29E00F-2FD0-40EF-88D8-1236D03EC113}" presName="linearProcess" presStyleCnt="0"/>
      <dgm:spPr/>
    </dgm:pt>
    <dgm:pt modelId="{D94B0861-676D-4A93-8576-4DD8B23D9023}" type="pres">
      <dgm:prSet presAssocID="{60506DE5-4451-4A3A-9335-307D9CBFD6C2}" presName="textNode" presStyleLbl="node1" presStyleIdx="0" presStyleCnt="3" custScaleX="29566" custScaleY="25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C3BA1A-D6B5-449C-8C24-996749DA4829}" type="pres">
      <dgm:prSet presAssocID="{E7305790-971A-4FF0-952B-EBB33F48F82E}" presName="sibTrans" presStyleCnt="0"/>
      <dgm:spPr/>
    </dgm:pt>
    <dgm:pt modelId="{35472251-51B5-49AF-B8D0-08576B2C6C2C}" type="pres">
      <dgm:prSet presAssocID="{8B68E198-B6C8-4B71-AB07-E1B9A00BD201}" presName="textNode" presStyleLbl="node1" presStyleIdx="1" presStyleCnt="3" custScaleX="31118" custScaleY="25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17D61-3B0B-4169-B4B3-C2C9A6E164CB}" type="pres">
      <dgm:prSet presAssocID="{31F54EC6-B28B-4409-B4E3-A37CEAC006ED}" presName="sibTrans" presStyleCnt="0"/>
      <dgm:spPr/>
    </dgm:pt>
    <dgm:pt modelId="{E47A8B48-AB64-4765-87CE-F4FDF97D2B47}" type="pres">
      <dgm:prSet presAssocID="{7C6BE7A5-C29E-471C-8BDD-6967E8489BBA}" presName="textNode" presStyleLbl="node1" presStyleIdx="2" presStyleCnt="3" custScaleX="23245" custScaleY="1807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BF046A-B5D8-4876-A4D4-8E60F411A540}" type="presOf" srcId="{7C6BE7A5-C29E-471C-8BDD-6967E8489BBA}" destId="{E47A8B48-AB64-4765-87CE-F4FDF97D2B47}" srcOrd="0" destOrd="0" presId="urn:microsoft.com/office/officeart/2005/8/layout/hProcess9"/>
    <dgm:cxn modelId="{CA62C0DB-833D-4A15-831F-ED60150DA0E2}" srcId="{1B29E00F-2FD0-40EF-88D8-1236D03EC113}" destId="{8B68E198-B6C8-4B71-AB07-E1B9A00BD201}" srcOrd="1" destOrd="0" parTransId="{BDEC1D73-9BB2-4567-9A06-C9F410CF04F3}" sibTransId="{31F54EC6-B28B-4409-B4E3-A37CEAC006ED}"/>
    <dgm:cxn modelId="{B4341040-EFC4-4628-8CF1-90EFFF1C0C08}" srcId="{1B29E00F-2FD0-40EF-88D8-1236D03EC113}" destId="{60506DE5-4451-4A3A-9335-307D9CBFD6C2}" srcOrd="0" destOrd="0" parTransId="{68781982-5CAD-4D46-A640-B16A991553F3}" sibTransId="{E7305790-971A-4FF0-952B-EBB33F48F82E}"/>
    <dgm:cxn modelId="{9EB93BF3-9689-42BF-B115-C27070B403B4}" type="presOf" srcId="{1B29E00F-2FD0-40EF-88D8-1236D03EC113}" destId="{9425E04C-714E-469C-BAE6-32888F5D292C}" srcOrd="0" destOrd="0" presId="urn:microsoft.com/office/officeart/2005/8/layout/hProcess9"/>
    <dgm:cxn modelId="{AEC47003-3401-4D9F-8AA3-CAD013C276C5}" type="presOf" srcId="{8B68E198-B6C8-4B71-AB07-E1B9A00BD201}" destId="{35472251-51B5-49AF-B8D0-08576B2C6C2C}" srcOrd="0" destOrd="0" presId="urn:microsoft.com/office/officeart/2005/8/layout/hProcess9"/>
    <dgm:cxn modelId="{EF29E6F1-1884-41CB-A4D2-B0DBB263E67F}" srcId="{1B29E00F-2FD0-40EF-88D8-1236D03EC113}" destId="{7C6BE7A5-C29E-471C-8BDD-6967E8489BBA}" srcOrd="2" destOrd="0" parTransId="{1D0E2D80-BF70-4636-963C-C627C63ED30A}" sibTransId="{06938289-ACB7-4D30-94C4-7C69244D970E}"/>
    <dgm:cxn modelId="{5FC5C429-C0F6-4220-AA9E-16C8C6DE9C1F}" type="presOf" srcId="{60506DE5-4451-4A3A-9335-307D9CBFD6C2}" destId="{D94B0861-676D-4A93-8576-4DD8B23D9023}" srcOrd="0" destOrd="0" presId="urn:microsoft.com/office/officeart/2005/8/layout/hProcess9"/>
    <dgm:cxn modelId="{77614688-9EF6-4CC7-9A1B-E04AE7918D01}" type="presParOf" srcId="{9425E04C-714E-469C-BAE6-32888F5D292C}" destId="{5B51FBD9-8CD4-4F42-8220-4895D9FDCA08}" srcOrd="0" destOrd="0" presId="urn:microsoft.com/office/officeart/2005/8/layout/hProcess9"/>
    <dgm:cxn modelId="{8BEEA008-9FF8-4DDB-82AE-04CB50C7A341}" type="presParOf" srcId="{9425E04C-714E-469C-BAE6-32888F5D292C}" destId="{7E0F48EF-CC5C-4209-A977-35CA33118784}" srcOrd="1" destOrd="0" presId="urn:microsoft.com/office/officeart/2005/8/layout/hProcess9"/>
    <dgm:cxn modelId="{36597E19-2497-4E57-94E8-343D5A9C062C}" type="presParOf" srcId="{7E0F48EF-CC5C-4209-A977-35CA33118784}" destId="{D94B0861-676D-4A93-8576-4DD8B23D9023}" srcOrd="0" destOrd="0" presId="urn:microsoft.com/office/officeart/2005/8/layout/hProcess9"/>
    <dgm:cxn modelId="{444F2F1B-07BF-459E-A067-246468DC72FA}" type="presParOf" srcId="{7E0F48EF-CC5C-4209-A977-35CA33118784}" destId="{EAC3BA1A-D6B5-449C-8C24-996749DA4829}" srcOrd="1" destOrd="0" presId="urn:microsoft.com/office/officeart/2005/8/layout/hProcess9"/>
    <dgm:cxn modelId="{E9B5A040-DED0-4AD1-9D45-B4EA717BE0B0}" type="presParOf" srcId="{7E0F48EF-CC5C-4209-A977-35CA33118784}" destId="{35472251-51B5-49AF-B8D0-08576B2C6C2C}" srcOrd="2" destOrd="0" presId="urn:microsoft.com/office/officeart/2005/8/layout/hProcess9"/>
    <dgm:cxn modelId="{F372B397-145D-4DA0-AB31-C337B0875FCF}" type="presParOf" srcId="{7E0F48EF-CC5C-4209-A977-35CA33118784}" destId="{77417D61-3B0B-4169-B4B3-C2C9A6E164CB}" srcOrd="3" destOrd="0" presId="urn:microsoft.com/office/officeart/2005/8/layout/hProcess9"/>
    <dgm:cxn modelId="{679443CD-B795-4897-94AD-DDCDFDFC563C}" type="presParOf" srcId="{7E0F48EF-CC5C-4209-A977-35CA33118784}" destId="{E47A8B48-AB64-4765-87CE-F4FDF97D2B4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7C0504-4A07-4DB2-8431-1868625BB0A1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47662B-0B0B-4BC3-8E75-5A0A722D2FD6}">
      <dgm:prSet phldrT="[Text]"/>
      <dgm:spPr>
        <a:xfrm>
          <a:off x="4169965" y="0"/>
          <a:ext cx="2175669" cy="2175669"/>
        </a:xfrm>
        <a:prstGeom prst="triangl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Extension</a:t>
          </a:r>
          <a:endParaRPr lang="en-US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22D039B7-9C29-424D-87CB-0D2624255299}" type="parTrans" cxnId="{781AF235-BA0F-4840-8538-791E589BEE37}">
      <dgm:prSet/>
      <dgm:spPr/>
      <dgm:t>
        <a:bodyPr/>
        <a:lstStyle/>
        <a:p>
          <a:endParaRPr lang="en-US"/>
        </a:p>
      </dgm:t>
    </dgm:pt>
    <dgm:pt modelId="{B22F312D-07B6-4B9D-8882-4C7E8D9BC3D5}" type="sibTrans" cxnId="{781AF235-BA0F-4840-8538-791E589BEE37}">
      <dgm:prSet/>
      <dgm:spPr/>
      <dgm:t>
        <a:bodyPr/>
        <a:lstStyle/>
        <a:p>
          <a:endParaRPr lang="en-US"/>
        </a:p>
      </dgm:t>
    </dgm:pt>
    <dgm:pt modelId="{E736A385-8D2B-453D-9132-37B9F5C96310}">
      <dgm:prSet phldrT="[Text]"/>
      <dgm:spPr>
        <a:xfrm>
          <a:off x="3082131" y="2175669"/>
          <a:ext cx="2175669" cy="2175669"/>
        </a:xfrm>
        <a:prstGeom prst="triangl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Research</a:t>
          </a:r>
          <a:endParaRPr lang="en-US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A6FC00BF-18E9-4EFA-8E9C-B5F4DAE7B493}" type="parTrans" cxnId="{601A5FFB-DC54-4F55-8329-104666DE2A44}">
      <dgm:prSet/>
      <dgm:spPr/>
      <dgm:t>
        <a:bodyPr/>
        <a:lstStyle/>
        <a:p>
          <a:endParaRPr lang="en-US"/>
        </a:p>
      </dgm:t>
    </dgm:pt>
    <dgm:pt modelId="{5B6D9815-8209-4217-B34D-331B0B83FD54}" type="sibTrans" cxnId="{601A5FFB-DC54-4F55-8329-104666DE2A44}">
      <dgm:prSet/>
      <dgm:spPr/>
      <dgm:t>
        <a:bodyPr/>
        <a:lstStyle/>
        <a:p>
          <a:endParaRPr lang="en-US"/>
        </a:p>
      </dgm:t>
    </dgm:pt>
    <dgm:pt modelId="{5E0A2B76-15F7-4565-9C54-11E701A30D1B}">
      <dgm:prSet phldrT="[Text]"/>
      <dgm:spPr>
        <a:xfrm rot="10800000">
          <a:off x="4169965" y="2175669"/>
          <a:ext cx="2175669" cy="2175669"/>
        </a:xfrm>
        <a:prstGeom prst="triangl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Ministry of Agriculture</a:t>
          </a:r>
          <a:endParaRPr lang="en-US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C18F4404-5D52-4399-AB39-09E7208B4EB2}" type="parTrans" cxnId="{7B9A4362-BF53-4FB9-B8DE-E740F6478D61}">
      <dgm:prSet/>
      <dgm:spPr/>
      <dgm:t>
        <a:bodyPr/>
        <a:lstStyle/>
        <a:p>
          <a:endParaRPr lang="en-US"/>
        </a:p>
      </dgm:t>
    </dgm:pt>
    <dgm:pt modelId="{86EEE933-D250-4113-B91D-07E43FE71642}" type="sibTrans" cxnId="{7B9A4362-BF53-4FB9-B8DE-E740F6478D61}">
      <dgm:prSet/>
      <dgm:spPr/>
      <dgm:t>
        <a:bodyPr/>
        <a:lstStyle/>
        <a:p>
          <a:endParaRPr lang="en-US"/>
        </a:p>
      </dgm:t>
    </dgm:pt>
    <dgm:pt modelId="{F378712B-CA8B-43FC-8509-A84A94698CCF}">
      <dgm:prSet phldrT="[Text]"/>
      <dgm:spPr>
        <a:xfrm>
          <a:off x="5257800" y="2175669"/>
          <a:ext cx="2175669" cy="2175669"/>
        </a:xfrm>
        <a:prstGeom prst="triangl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Training</a:t>
          </a:r>
          <a:endParaRPr lang="en-US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ED27843E-885D-448F-8CD3-F1028C034955}" type="parTrans" cxnId="{8395945E-412D-455A-BE51-BEFDD8FAC58E}">
      <dgm:prSet/>
      <dgm:spPr/>
      <dgm:t>
        <a:bodyPr/>
        <a:lstStyle/>
        <a:p>
          <a:endParaRPr lang="en-US"/>
        </a:p>
      </dgm:t>
    </dgm:pt>
    <dgm:pt modelId="{264D42ED-F8F3-49F5-8B1F-2D887E196415}" type="sibTrans" cxnId="{8395945E-412D-455A-BE51-BEFDD8FAC58E}">
      <dgm:prSet/>
      <dgm:spPr/>
      <dgm:t>
        <a:bodyPr/>
        <a:lstStyle/>
        <a:p>
          <a:endParaRPr lang="en-US"/>
        </a:p>
      </dgm:t>
    </dgm:pt>
    <dgm:pt modelId="{F407BB87-3F21-499F-9E23-7D9580279FF8}" type="pres">
      <dgm:prSet presAssocID="{3C7C0504-4A07-4DB2-8431-1868625BB0A1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2CA488-C80D-4A91-B7FF-50B4DD268FCD}" type="pres">
      <dgm:prSet presAssocID="{3C7C0504-4A07-4DB2-8431-1868625BB0A1}" presName="triangle1" presStyleLbl="node1" presStyleIdx="0" presStyleCnt="4" custLinFactNeighborY="-192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BE1B7D-CE42-4344-AFD7-CBECAE639AE9}" type="pres">
      <dgm:prSet presAssocID="{3C7C0504-4A07-4DB2-8431-1868625BB0A1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A6CD9C-A0B3-493B-8FD7-A05F552D7997}" type="pres">
      <dgm:prSet presAssocID="{3C7C0504-4A07-4DB2-8431-1868625BB0A1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E320B-4ADA-4A22-B991-51FCAFF02876}" type="pres">
      <dgm:prSet presAssocID="{3C7C0504-4A07-4DB2-8431-1868625BB0A1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1AF235-BA0F-4840-8538-791E589BEE37}" srcId="{3C7C0504-4A07-4DB2-8431-1868625BB0A1}" destId="{2A47662B-0B0B-4BC3-8E75-5A0A722D2FD6}" srcOrd="0" destOrd="0" parTransId="{22D039B7-9C29-424D-87CB-0D2624255299}" sibTransId="{B22F312D-07B6-4B9D-8882-4C7E8D9BC3D5}"/>
    <dgm:cxn modelId="{A9198F70-2715-4C7E-88A2-09E36B1E5268}" type="presOf" srcId="{5E0A2B76-15F7-4565-9C54-11E701A30D1B}" destId="{79A6CD9C-A0B3-493B-8FD7-A05F552D7997}" srcOrd="0" destOrd="0" presId="urn:microsoft.com/office/officeart/2005/8/layout/pyramid4"/>
    <dgm:cxn modelId="{1E7D370D-C05E-4E38-A6EE-E2C34F1BF8EE}" type="presOf" srcId="{2A47662B-0B0B-4BC3-8E75-5A0A722D2FD6}" destId="{8C2CA488-C80D-4A91-B7FF-50B4DD268FCD}" srcOrd="0" destOrd="0" presId="urn:microsoft.com/office/officeart/2005/8/layout/pyramid4"/>
    <dgm:cxn modelId="{7B9A4362-BF53-4FB9-B8DE-E740F6478D61}" srcId="{3C7C0504-4A07-4DB2-8431-1868625BB0A1}" destId="{5E0A2B76-15F7-4565-9C54-11E701A30D1B}" srcOrd="2" destOrd="0" parTransId="{C18F4404-5D52-4399-AB39-09E7208B4EB2}" sibTransId="{86EEE933-D250-4113-B91D-07E43FE71642}"/>
    <dgm:cxn modelId="{8395945E-412D-455A-BE51-BEFDD8FAC58E}" srcId="{3C7C0504-4A07-4DB2-8431-1868625BB0A1}" destId="{F378712B-CA8B-43FC-8509-A84A94698CCF}" srcOrd="3" destOrd="0" parTransId="{ED27843E-885D-448F-8CD3-F1028C034955}" sibTransId="{264D42ED-F8F3-49F5-8B1F-2D887E196415}"/>
    <dgm:cxn modelId="{D4F35304-023F-41F9-8437-0C98E88D3EC8}" type="presOf" srcId="{3C7C0504-4A07-4DB2-8431-1868625BB0A1}" destId="{F407BB87-3F21-499F-9E23-7D9580279FF8}" srcOrd="0" destOrd="0" presId="urn:microsoft.com/office/officeart/2005/8/layout/pyramid4"/>
    <dgm:cxn modelId="{85396BF5-8764-4703-AF9F-0B343E488CAD}" type="presOf" srcId="{E736A385-8D2B-453D-9132-37B9F5C96310}" destId="{E6BE1B7D-CE42-4344-AFD7-CBECAE639AE9}" srcOrd="0" destOrd="0" presId="urn:microsoft.com/office/officeart/2005/8/layout/pyramid4"/>
    <dgm:cxn modelId="{601A5FFB-DC54-4F55-8329-104666DE2A44}" srcId="{3C7C0504-4A07-4DB2-8431-1868625BB0A1}" destId="{E736A385-8D2B-453D-9132-37B9F5C96310}" srcOrd="1" destOrd="0" parTransId="{A6FC00BF-18E9-4EFA-8E9C-B5F4DAE7B493}" sibTransId="{5B6D9815-8209-4217-B34D-331B0B83FD54}"/>
    <dgm:cxn modelId="{403EB462-892F-4C68-B69A-3C5F150126F6}" type="presOf" srcId="{F378712B-CA8B-43FC-8509-A84A94698CCF}" destId="{01BE320B-4ADA-4A22-B991-51FCAFF02876}" srcOrd="0" destOrd="0" presId="urn:microsoft.com/office/officeart/2005/8/layout/pyramid4"/>
    <dgm:cxn modelId="{1552BCF1-7083-4D09-BA96-596AF6B22B64}" type="presParOf" srcId="{F407BB87-3F21-499F-9E23-7D9580279FF8}" destId="{8C2CA488-C80D-4A91-B7FF-50B4DD268FCD}" srcOrd="0" destOrd="0" presId="urn:microsoft.com/office/officeart/2005/8/layout/pyramid4"/>
    <dgm:cxn modelId="{E81B79DD-E05C-49F7-ACDE-39B485AED58D}" type="presParOf" srcId="{F407BB87-3F21-499F-9E23-7D9580279FF8}" destId="{E6BE1B7D-CE42-4344-AFD7-CBECAE639AE9}" srcOrd="1" destOrd="0" presId="urn:microsoft.com/office/officeart/2005/8/layout/pyramid4"/>
    <dgm:cxn modelId="{123B17FE-05D9-483B-86CA-02563161644B}" type="presParOf" srcId="{F407BB87-3F21-499F-9E23-7D9580279FF8}" destId="{79A6CD9C-A0B3-493B-8FD7-A05F552D7997}" srcOrd="2" destOrd="0" presId="urn:microsoft.com/office/officeart/2005/8/layout/pyramid4"/>
    <dgm:cxn modelId="{415A26A3-DDAA-4470-A223-D1A241C9B59C}" type="presParOf" srcId="{F407BB87-3F21-499F-9E23-7D9580279FF8}" destId="{01BE320B-4ADA-4A22-B991-51FCAFF02876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1FBD9-8CD4-4F42-8220-4895D9FDCA08}">
      <dsp:nvSpPr>
        <dsp:cNvPr id="0" name=""/>
        <dsp:cNvSpPr/>
      </dsp:nvSpPr>
      <dsp:spPr>
        <a:xfrm>
          <a:off x="609471" y="0"/>
          <a:ext cx="6907344" cy="1651254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4B0861-676D-4A93-8576-4DD8B23D9023}">
      <dsp:nvSpPr>
        <dsp:cNvPr id="0" name=""/>
        <dsp:cNvSpPr/>
      </dsp:nvSpPr>
      <dsp:spPr>
        <a:xfrm>
          <a:off x="246673" y="0"/>
          <a:ext cx="2402618" cy="165125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Limitations to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access to credits</a:t>
          </a:r>
          <a:r>
            <a:rPr lang="en-US" sz="1600" kern="1200" dirty="0" smtClean="0"/>
            <a:t>:</a:t>
          </a:r>
          <a:endParaRPr lang="en-US" sz="1600" kern="1200" dirty="0"/>
        </a:p>
      </dsp:txBody>
      <dsp:txXfrm>
        <a:off x="327281" y="80608"/>
        <a:ext cx="2241402" cy="1490038"/>
      </dsp:txXfrm>
    </dsp:sp>
    <dsp:sp modelId="{35472251-51B5-49AF-B8D0-08576B2C6C2C}">
      <dsp:nvSpPr>
        <dsp:cNvPr id="0" name=""/>
        <dsp:cNvSpPr/>
      </dsp:nvSpPr>
      <dsp:spPr>
        <a:xfrm>
          <a:off x="3055606" y="0"/>
          <a:ext cx="2528738" cy="1651254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Disparity between the terms/conditions of available loans and farmers’ capacities</a:t>
          </a:r>
          <a:endParaRPr lang="en-US" sz="1600" kern="1200" dirty="0"/>
        </a:p>
      </dsp:txBody>
      <dsp:txXfrm>
        <a:off x="3136214" y="80608"/>
        <a:ext cx="2367522" cy="1490038"/>
      </dsp:txXfrm>
    </dsp:sp>
    <dsp:sp modelId="{E47A8B48-AB64-4765-87CE-F4FDF97D2B47}">
      <dsp:nvSpPr>
        <dsp:cNvPr id="0" name=""/>
        <dsp:cNvSpPr/>
      </dsp:nvSpPr>
      <dsp:spPr>
        <a:xfrm>
          <a:off x="5990658" y="228599"/>
          <a:ext cx="1888955" cy="1194054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Farmer’s</a:t>
          </a:r>
          <a:r>
            <a:rPr lang="en-GB" sz="2000" kern="1200" smtClean="0"/>
            <a:t> </a:t>
          </a:r>
          <a:r>
            <a:rPr lang="en-GB" sz="1400" kern="1200" smtClean="0"/>
            <a:t>indebtedness/ </a:t>
          </a:r>
          <a:r>
            <a:rPr lang="en-GB" sz="1400" kern="1200" dirty="0" smtClean="0"/>
            <a:t>delay to get profits of their </a:t>
          </a:r>
          <a:r>
            <a:rPr lang="en-GB" sz="1600" kern="1200" dirty="0" smtClean="0"/>
            <a:t>resources</a:t>
          </a:r>
          <a:endParaRPr lang="en-US" sz="1600" kern="1200"/>
        </a:p>
      </dsp:txBody>
      <dsp:txXfrm>
        <a:off x="6048947" y="286888"/>
        <a:ext cx="1772377" cy="10774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58D8F-D93B-4C48-AD8E-BBD0140A2F24}" type="datetimeFigureOut">
              <a:rPr lang="fr-FR" smtClean="0"/>
              <a:t>05/07/2021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67D0E-07EB-454F-A398-3C76921E2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93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67D0E-07EB-454F-A398-3C76921E231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19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228184" y="1196752"/>
            <a:ext cx="1676400" cy="5112568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35893"/>
            <a:ext cx="5626968" cy="507342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e la date 6"/>
          <p:cNvSpPr txBox="1">
            <a:spLocks/>
          </p:cNvSpPr>
          <p:nvPr userDrawn="1"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22-25 March 2021</a:t>
            </a:r>
            <a:endParaRPr lang="fr-FR" b="1" dirty="0"/>
          </a:p>
        </p:txBody>
      </p:sp>
      <p:sp>
        <p:nvSpPr>
          <p:cNvPr id="8" name="Espace réservé du pied de page 9"/>
          <p:cNvSpPr txBox="1">
            <a:spLocks/>
          </p:cNvSpPr>
          <p:nvPr userDrawn="1"/>
        </p:nvSpPr>
        <p:spPr>
          <a:xfrm>
            <a:off x="3995936" y="6492240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smtClean="0"/>
              <a:t>FSD7 Webinars 2021 </a:t>
            </a:r>
            <a:r>
              <a:rPr lang="fr-FR" smtClean="0"/>
              <a:t>- fsd7.sciencesconf.org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496944" cy="64807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7848872" cy="47297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ACEB6E-A9E6-46C8-A08A-ECFA30B5831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568952" cy="64807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179512" y="1809328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3992560" y="1809328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496944" cy="576064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251520" y="2567136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166295" y="2567136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251520" y="1774656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137720" y="1774656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10" name="Espace réservé de la date 6"/>
          <p:cNvSpPr txBox="1">
            <a:spLocks/>
          </p:cNvSpPr>
          <p:nvPr userDrawn="1"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22-25 March 2021</a:t>
            </a:r>
            <a:endParaRPr lang="fr-FR" b="1" dirty="0"/>
          </a:p>
        </p:txBody>
      </p:sp>
      <p:sp>
        <p:nvSpPr>
          <p:cNvPr id="15" name="Espace réservé du pied de page 9"/>
          <p:cNvSpPr txBox="1">
            <a:spLocks/>
          </p:cNvSpPr>
          <p:nvPr userDrawn="1"/>
        </p:nvSpPr>
        <p:spPr>
          <a:xfrm>
            <a:off x="3995936" y="6492240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FSD7 </a:t>
            </a:r>
            <a:r>
              <a:rPr lang="fr-FR" b="1" dirty="0" err="1" smtClean="0"/>
              <a:t>Webinars</a:t>
            </a:r>
            <a:r>
              <a:rPr lang="fr-FR" b="1" dirty="0" smtClean="0"/>
              <a:t> 2021 </a:t>
            </a:r>
            <a:r>
              <a:rPr lang="fr-FR" dirty="0" smtClean="0"/>
              <a:t>- fsd7.sciencesconf.org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568952" cy="64807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ACEB6E-A9E6-46C8-A08A-ECFA30B5831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e la date 6"/>
          <p:cNvSpPr txBox="1">
            <a:spLocks/>
          </p:cNvSpPr>
          <p:nvPr userDrawn="1"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22-25 March 2021</a:t>
            </a:r>
            <a:endParaRPr lang="fr-FR" b="1" dirty="0"/>
          </a:p>
        </p:txBody>
      </p:sp>
      <p:sp>
        <p:nvSpPr>
          <p:cNvPr id="10" name="Espace réservé du pied de page 9"/>
          <p:cNvSpPr txBox="1">
            <a:spLocks/>
          </p:cNvSpPr>
          <p:nvPr userDrawn="1"/>
        </p:nvSpPr>
        <p:spPr>
          <a:xfrm>
            <a:off x="3995936" y="6492240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smtClean="0"/>
              <a:t>FSD7 Webinars 2021 </a:t>
            </a:r>
            <a:r>
              <a:rPr lang="fr-FR" smtClean="0"/>
              <a:t>- fsd7.sciencesconf.org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e la date 6"/>
          <p:cNvSpPr txBox="1">
            <a:spLocks/>
          </p:cNvSpPr>
          <p:nvPr userDrawn="1"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22-25 March 2021</a:t>
            </a:r>
            <a:endParaRPr lang="fr-FR" b="1" dirty="0"/>
          </a:p>
        </p:txBody>
      </p:sp>
      <p:sp>
        <p:nvSpPr>
          <p:cNvPr id="6" name="Espace réservé du pied de page 9"/>
          <p:cNvSpPr txBox="1">
            <a:spLocks/>
          </p:cNvSpPr>
          <p:nvPr userDrawn="1"/>
        </p:nvSpPr>
        <p:spPr>
          <a:xfrm>
            <a:off x="3995936" y="6492240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FSD7 </a:t>
            </a:r>
            <a:r>
              <a:rPr lang="fr-FR" b="1" dirty="0" err="1" smtClean="0"/>
              <a:t>Webinars</a:t>
            </a:r>
            <a:r>
              <a:rPr lang="fr-FR" b="1" dirty="0" smtClean="0"/>
              <a:t> 2021 </a:t>
            </a:r>
            <a:r>
              <a:rPr lang="fr-FR" dirty="0" smtClean="0"/>
              <a:t>- fsd7.sciencesconf.org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892808" cy="531492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251520" y="265176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ACEB6E-A9E6-46C8-A08A-ECFA30B5831F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Espace réservé de la date 6"/>
          <p:cNvSpPr txBox="1">
            <a:spLocks/>
          </p:cNvSpPr>
          <p:nvPr userDrawn="1"/>
        </p:nvSpPr>
        <p:spPr>
          <a:xfrm>
            <a:off x="-540568" y="6501336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22-25 March 2021</a:t>
            </a:r>
            <a:endParaRPr lang="fr-FR" b="1" dirty="0"/>
          </a:p>
        </p:txBody>
      </p:sp>
      <p:sp>
        <p:nvSpPr>
          <p:cNvPr id="16" name="Espace réservé du pied de page 9"/>
          <p:cNvSpPr txBox="1">
            <a:spLocks/>
          </p:cNvSpPr>
          <p:nvPr userDrawn="1"/>
        </p:nvSpPr>
        <p:spPr>
          <a:xfrm>
            <a:off x="2771800" y="6483096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FSD7 </a:t>
            </a:r>
            <a:r>
              <a:rPr lang="fr-FR" b="1" dirty="0" err="1" smtClean="0"/>
              <a:t>Webinars</a:t>
            </a:r>
            <a:r>
              <a:rPr lang="fr-FR" b="1" dirty="0" smtClean="0"/>
              <a:t> 2021 </a:t>
            </a:r>
            <a:r>
              <a:rPr lang="fr-FR" dirty="0" smtClean="0"/>
              <a:t>- fsd7.sciencesconf.org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93929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ACEB6E-A9E6-46C8-A08A-ECFA30B5831F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Espace réservé de la date 6"/>
          <p:cNvSpPr txBox="1">
            <a:spLocks/>
          </p:cNvSpPr>
          <p:nvPr userDrawn="1"/>
        </p:nvSpPr>
        <p:spPr>
          <a:xfrm>
            <a:off x="-468560" y="6501336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22-25 March 2021</a:t>
            </a:r>
            <a:endParaRPr lang="fr-FR" b="1" dirty="0"/>
          </a:p>
        </p:txBody>
      </p:sp>
      <p:sp>
        <p:nvSpPr>
          <p:cNvPr id="16" name="Espace réservé du pied de page 9"/>
          <p:cNvSpPr txBox="1">
            <a:spLocks/>
          </p:cNvSpPr>
          <p:nvPr userDrawn="1"/>
        </p:nvSpPr>
        <p:spPr>
          <a:xfrm>
            <a:off x="2915816" y="6510528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FSD7 </a:t>
            </a:r>
            <a:r>
              <a:rPr lang="fr-FR" b="1" dirty="0" err="1" smtClean="0"/>
              <a:t>Webinars</a:t>
            </a:r>
            <a:r>
              <a:rPr lang="fr-FR" b="1" dirty="0" smtClean="0"/>
              <a:t> 2021 </a:t>
            </a:r>
            <a:r>
              <a:rPr lang="fr-FR" dirty="0" smtClean="0"/>
              <a:t>- fsd7.sciencesconf.org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496944" cy="79208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e la date 6"/>
          <p:cNvSpPr txBox="1">
            <a:spLocks/>
          </p:cNvSpPr>
          <p:nvPr userDrawn="1"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22-25 March 2021</a:t>
            </a:r>
            <a:endParaRPr lang="fr-FR" b="1" dirty="0"/>
          </a:p>
        </p:txBody>
      </p:sp>
      <p:sp>
        <p:nvSpPr>
          <p:cNvPr id="8" name="Espace réservé du pied de page 9"/>
          <p:cNvSpPr txBox="1">
            <a:spLocks/>
          </p:cNvSpPr>
          <p:nvPr userDrawn="1"/>
        </p:nvSpPr>
        <p:spPr>
          <a:xfrm>
            <a:off x="3995936" y="6492240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smtClean="0"/>
              <a:t>FSD7 Webinars 2021 </a:t>
            </a:r>
            <a:r>
              <a:rPr lang="fr-FR" smtClean="0"/>
              <a:t>- fsd7.sciencesconf.org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forumciheam2021.sciencesconf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179512" y="1127125"/>
            <a:ext cx="8424936" cy="79208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00818" y="1916831"/>
            <a:ext cx="7467600" cy="456822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Modifiez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ACEB6E-A9E6-46C8-A08A-ECFA30B5831F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e la date 6"/>
          <p:cNvSpPr txBox="1">
            <a:spLocks/>
          </p:cNvSpPr>
          <p:nvPr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July 6 and 7, 2021</a:t>
            </a:r>
            <a:endParaRPr lang="fr-FR" b="1" dirty="0"/>
          </a:p>
        </p:txBody>
      </p:sp>
      <p:sp>
        <p:nvSpPr>
          <p:cNvPr id="19" name="Espace réservé du pied de page 9"/>
          <p:cNvSpPr txBox="1">
            <a:spLocks/>
          </p:cNvSpPr>
          <p:nvPr/>
        </p:nvSpPr>
        <p:spPr>
          <a:xfrm>
            <a:off x="3995936" y="6492240"/>
            <a:ext cx="4709152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err="1" smtClean="0"/>
              <a:t>MedForum</a:t>
            </a:r>
            <a:r>
              <a:rPr lang="fr-FR" b="1" dirty="0" smtClean="0"/>
              <a:t> 2021 </a:t>
            </a:r>
            <a:r>
              <a:rPr lang="fr-FR" dirty="0" smtClean="0"/>
              <a:t>- </a:t>
            </a:r>
            <a:r>
              <a:rPr kumimoji="0" lang="fr-FR" sz="1100" b="0" i="0" u="none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  <a:hlinkClick r:id="rId12"/>
              </a:rPr>
              <a:t>forumciheam2021.sciencesconf.org</a:t>
            </a:r>
            <a:endParaRPr kumimoji="0" lang="fr-FR" sz="1100" b="0" i="0" u="none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oneTexte 2"/>
          <p:cNvSpPr txBox="1"/>
          <p:nvPr userDrawn="1"/>
        </p:nvSpPr>
        <p:spPr>
          <a:xfrm>
            <a:off x="159532" y="209619"/>
            <a:ext cx="5492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Online MedForum 2021 – CIHEAM Montpellier</a:t>
            </a:r>
          </a:p>
          <a:p>
            <a:pPr algn="l"/>
            <a:r>
              <a:rPr lang="en-US" sz="1000" b="1" dirty="0" smtClean="0">
                <a:solidFill>
                  <a:srgbClr val="F79709"/>
                </a:solidFill>
              </a:rPr>
              <a:t>Understanding the current status, emerging challenges, global uncertainties and </a:t>
            </a:r>
            <a:br>
              <a:rPr lang="en-US" sz="1000" b="1" dirty="0" smtClean="0">
                <a:solidFill>
                  <a:srgbClr val="F79709"/>
                </a:solidFill>
              </a:rPr>
            </a:br>
            <a:r>
              <a:rPr lang="en-US" sz="1000" b="1" dirty="0" smtClean="0">
                <a:solidFill>
                  <a:srgbClr val="F79709"/>
                </a:solidFill>
              </a:rPr>
              <a:t>coping mechanisms of agriculture and food systems around the Mediterranean</a:t>
            </a:r>
            <a:endParaRPr lang="fr-FR" sz="1000" dirty="0">
              <a:solidFill>
                <a:srgbClr val="F79709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Image 3">
            <a:hlinkClick r:id="rId12"/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0"/>
            <a:ext cx="2987040" cy="9509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641976" cy="1744960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sz="3300" dirty="0"/>
              <a:t>Panorama of the apple sector in Lebanon: structure and constraints</a:t>
            </a:r>
            <a:endParaRPr lang="fr-FR" sz="3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39752" y="5085184"/>
            <a:ext cx="6408712" cy="936104"/>
          </a:xfrm>
        </p:spPr>
        <p:txBody>
          <a:bodyPr>
            <a:normAutofit fontScale="25000" lnSpcReduction="20000"/>
          </a:bodyPr>
          <a:lstStyle/>
          <a:p>
            <a:endParaRPr lang="fr-FR" baseline="30000" dirty="0" smtClean="0"/>
          </a:p>
          <a:p>
            <a:r>
              <a:rPr lang="en-GB" sz="7200" b="0" dirty="0" err="1">
                <a:latin typeface="Calibri" panose="020F0502020204030204" pitchFamily="34" charset="0"/>
                <a:cs typeface="Calibri" panose="020F0502020204030204" pitchFamily="34" charset="0"/>
              </a:rPr>
              <a:t>Hala</a:t>
            </a:r>
            <a:r>
              <a:rPr lang="en-GB" sz="7200" b="0" dirty="0">
                <a:latin typeface="Calibri" panose="020F0502020204030204" pitchFamily="34" charset="0"/>
                <a:cs typeface="Calibri" panose="020F0502020204030204" pitchFamily="34" charset="0"/>
              </a:rPr>
              <a:t> ABDALLAH*, Selma </a:t>
            </a:r>
            <a:r>
              <a:rPr lang="en-GB" sz="7200" b="0" dirty="0" err="1">
                <a:latin typeface="Calibri" panose="020F0502020204030204" pitchFamily="34" charset="0"/>
                <a:cs typeface="Calibri" panose="020F0502020204030204" pitchFamily="34" charset="0"/>
              </a:rPr>
              <a:t>Tozanli</a:t>
            </a:r>
            <a:r>
              <a:rPr lang="en-GB" sz="7200" b="0" dirty="0">
                <a:latin typeface="Calibri" panose="020F0502020204030204" pitchFamily="34" charset="0"/>
                <a:cs typeface="Calibri" panose="020F0502020204030204" pitchFamily="34" charset="0"/>
              </a:rPr>
              <a:t> **, Fatima EL </a:t>
            </a:r>
            <a:r>
              <a:rPr lang="en-GB" sz="7200" b="0" dirty="0" err="1">
                <a:latin typeface="Calibri" panose="020F0502020204030204" pitchFamily="34" charset="0"/>
                <a:cs typeface="Calibri" panose="020F0502020204030204" pitchFamily="34" charset="0"/>
              </a:rPr>
              <a:t>Hadad</a:t>
            </a:r>
            <a:r>
              <a:rPr lang="en-GB" sz="7200" b="0" dirty="0">
                <a:latin typeface="Calibri" panose="020F0502020204030204" pitchFamily="34" charset="0"/>
                <a:cs typeface="Calibri" panose="020F0502020204030204" pitchFamily="34" charset="0"/>
              </a:rPr>
              <a:t> Gauthier ***, Salem </a:t>
            </a:r>
            <a:r>
              <a:rPr lang="en-GB" sz="7200" b="0" dirty="0" err="1">
                <a:latin typeface="Calibri" panose="020F0502020204030204" pitchFamily="34" charset="0"/>
                <a:cs typeface="Calibri" panose="020F0502020204030204" pitchFamily="34" charset="0"/>
              </a:rPr>
              <a:t>Darwich</a:t>
            </a:r>
            <a:r>
              <a:rPr lang="en-GB" sz="7200" b="0" dirty="0">
                <a:latin typeface="Calibri" panose="020F0502020204030204" pitchFamily="34" charset="0"/>
                <a:cs typeface="Calibri" panose="020F0502020204030204" pitchFamily="34" charset="0"/>
              </a:rPr>
              <a:t>****</a:t>
            </a: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600" baseline="30000" dirty="0"/>
              <a:t>1 </a:t>
            </a:r>
            <a:r>
              <a:rPr lang="en-GB" sz="3600" baseline="30000" dirty="0" err="1"/>
              <a:t>Hala</a:t>
            </a:r>
            <a:r>
              <a:rPr lang="en-GB" sz="3600" baseline="30000" dirty="0"/>
              <a:t> Abdallah </a:t>
            </a:r>
            <a:r>
              <a:rPr lang="en-GB" sz="3600" baseline="30000" dirty="0" err="1"/>
              <a:t>SupAgro</a:t>
            </a:r>
            <a:r>
              <a:rPr lang="en-GB" sz="3600" baseline="30000" dirty="0"/>
              <a:t>/MOISA.</a:t>
            </a:r>
            <a:endParaRPr lang="en-US" sz="3600" baseline="30000" dirty="0"/>
          </a:p>
          <a:p>
            <a:r>
              <a:rPr lang="en-GB" sz="3600" baseline="30000" dirty="0"/>
              <a:t>2 Selma </a:t>
            </a:r>
            <a:r>
              <a:rPr lang="en-GB" sz="3600" baseline="30000" dirty="0" err="1"/>
              <a:t>Tozanli</a:t>
            </a:r>
            <a:r>
              <a:rPr lang="en-GB" sz="3600" baseline="30000" dirty="0"/>
              <a:t> Former Researcher at CIHEAM-IAMM</a:t>
            </a:r>
            <a:endParaRPr lang="en-US" sz="3600" baseline="30000" dirty="0"/>
          </a:p>
          <a:p>
            <a:r>
              <a:rPr lang="en-US" sz="3600" baseline="30000" dirty="0"/>
              <a:t>3 Fatima El </a:t>
            </a:r>
            <a:r>
              <a:rPr lang="en-US" sz="3600" baseline="30000" dirty="0" err="1"/>
              <a:t>Hadad</a:t>
            </a:r>
            <a:r>
              <a:rPr lang="en-US" sz="3600" baseline="30000" dirty="0"/>
              <a:t> Gauthier Mediterranean Agronomic Institute of Montpellier (CIHEAM-IAMM) Montpellier France</a:t>
            </a:r>
          </a:p>
          <a:p>
            <a:r>
              <a:rPr lang="en-GB" sz="3600" baseline="30000" dirty="0"/>
              <a:t>3 Salem </a:t>
            </a:r>
            <a:r>
              <a:rPr lang="en-GB" sz="3600" baseline="30000" dirty="0" err="1"/>
              <a:t>Darwich</a:t>
            </a:r>
            <a:r>
              <a:rPr lang="en-GB" sz="3600" baseline="30000" dirty="0"/>
              <a:t> Faculty of Agronomy, Lebanese University </a:t>
            </a:r>
            <a:endParaRPr lang="en-US" sz="3600" baseline="30000" dirty="0"/>
          </a:p>
          <a:p>
            <a:r>
              <a:rPr lang="en-GB" sz="3600" baseline="30000" dirty="0"/>
              <a:t>* Speaker: </a:t>
            </a:r>
            <a:r>
              <a:rPr lang="en-GB" sz="3600" baseline="30000" dirty="0" err="1"/>
              <a:t>Hala</a:t>
            </a:r>
            <a:r>
              <a:rPr lang="en-GB" sz="3600" baseline="30000" dirty="0"/>
              <a:t> Abdallah, email: abdallahhala@gmail.com</a:t>
            </a:r>
            <a:endParaRPr lang="en-US" sz="3600" baseline="30000" dirty="0"/>
          </a:p>
          <a:p>
            <a:endParaRPr lang="fr-FR" baseline="30000" dirty="0"/>
          </a:p>
          <a:p>
            <a:endParaRPr lang="fr-FR" baseline="30000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339752" y="5975113"/>
            <a:ext cx="6462464" cy="87395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baseline="30000" dirty="0" smtClean="0"/>
          </a:p>
          <a:p>
            <a:endParaRPr lang="fr-FR" baseline="30000" dirty="0" smtClean="0"/>
          </a:p>
          <a:p>
            <a:endParaRPr lang="fr-FR" baseline="30000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11560" y="4038132"/>
            <a:ext cx="1368152" cy="470988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cap="none" dirty="0" smtClean="0">
                <a:solidFill>
                  <a:schemeClr val="bg1"/>
                </a:solidFill>
                <a:latin typeface="+mn-lt"/>
              </a:rPr>
              <a:t>MedForum</a:t>
            </a:r>
            <a:br>
              <a:rPr lang="en-US" sz="1600" cap="none" dirty="0" smtClean="0">
                <a:solidFill>
                  <a:schemeClr val="bg1"/>
                </a:solidFill>
                <a:latin typeface="+mn-lt"/>
              </a:rPr>
            </a:br>
            <a:r>
              <a:rPr lang="en-US" sz="1600" cap="none" dirty="0" smtClean="0">
                <a:solidFill>
                  <a:schemeClr val="bg1"/>
                </a:solidFill>
                <a:latin typeface="+mn-lt"/>
              </a:rPr>
              <a:t>2021</a:t>
            </a:r>
            <a:br>
              <a:rPr lang="en-US" sz="1600" cap="none" dirty="0" smtClean="0">
                <a:solidFill>
                  <a:schemeClr val="bg1"/>
                </a:solidFill>
                <a:latin typeface="+mn-lt"/>
              </a:rPr>
            </a:br>
            <a:r>
              <a:rPr lang="en-US" sz="1600" b="0" cap="none" dirty="0" smtClean="0">
                <a:solidFill>
                  <a:schemeClr val="bg1"/>
                </a:solidFill>
                <a:latin typeface="+mn-lt"/>
              </a:rPr>
              <a:t>CIHEAM</a:t>
            </a:r>
            <a:r>
              <a:rPr lang="en-US" sz="1600" cap="none" dirty="0" smtClean="0">
                <a:solidFill>
                  <a:schemeClr val="bg1"/>
                </a:solidFill>
                <a:latin typeface="+mn-lt"/>
              </a:rPr>
              <a:t> </a:t>
            </a:r>
            <a:endParaRPr lang="fr-FR" sz="1600" cap="none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0"/>
            <a:ext cx="7812360" cy="248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45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t>2</a:t>
            </a:fld>
            <a:endParaRPr lang="fr-F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11" y="1961964"/>
            <a:ext cx="5020349" cy="4548381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5475" y="914400"/>
            <a:ext cx="8837023" cy="126801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World context on the country </a:t>
            </a:r>
            <a:r>
              <a:rPr lang="en-US" dirty="0" err="1" smtClean="0"/>
              <a:t>competitivity</a:t>
            </a:r>
            <a:r>
              <a:rPr lang="en-US" dirty="0" smtClean="0"/>
              <a:t> of apple trade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590800"/>
            <a:ext cx="5316173" cy="3828620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498225"/>
              </p:ext>
            </p:extLst>
          </p:nvPr>
        </p:nvGraphicFramePr>
        <p:xfrm>
          <a:off x="367900" y="5462811"/>
          <a:ext cx="1585913" cy="7855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5913">
                  <a:extLst>
                    <a:ext uri="{9D8B030D-6E8A-4147-A177-3AD203B41FA5}">
                      <a16:colId xmlns:a16="http://schemas.microsoft.com/office/drawing/2014/main" xmlns="" val="3723140645"/>
                    </a:ext>
                  </a:extLst>
                </a:gridCol>
              </a:tblGrid>
              <a:tr h="48720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smtClean="0">
                          <a:effectLst/>
                        </a:rPr>
                        <a:t>Source:</a:t>
                      </a:r>
                      <a:r>
                        <a:rPr lang="fr-FR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1100" u="none" strike="noStrike" dirty="0" smtClean="0">
                          <a:effectLst/>
                        </a:rPr>
                        <a:t>ttp</a:t>
                      </a:r>
                      <a:r>
                        <a:rPr lang="fr-FR" sz="1100" u="none" strike="noStrike" dirty="0">
                          <a:effectLst/>
                        </a:rPr>
                        <a:t>://www.fao.org, </a:t>
                      </a:r>
                      <a:r>
                        <a:rPr lang="fr-FR" sz="1100" u="none" strike="noStrike" dirty="0" smtClean="0">
                          <a:effectLst/>
                        </a:rPr>
                        <a:t>2018; UN Trade </a:t>
                      </a:r>
                      <a:r>
                        <a:rPr lang="fr-FR" sz="1100" u="none" strike="noStrike" dirty="0" err="1" smtClean="0">
                          <a:effectLst/>
                        </a:rPr>
                        <a:t>map</a:t>
                      </a:r>
                      <a:r>
                        <a:rPr lang="fr-FR" sz="1100" u="none" strike="noStrike" dirty="0" smtClean="0">
                          <a:effectLst/>
                        </a:rPr>
                        <a:t>, 2018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383950871"/>
                  </a:ext>
                </a:extLst>
              </a:tr>
              <a:tr h="27552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smtClean="0">
                          <a:effectLst/>
                        </a:rPr>
                        <a:t>.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xmlns="" val="1411812268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363288" y="2290718"/>
            <a:ext cx="441851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smtClean="0"/>
              <a:t>Table  </a:t>
            </a:r>
            <a:r>
              <a:rPr lang="en-US" sz="1350" dirty="0"/>
              <a:t>: </a:t>
            </a:r>
            <a:r>
              <a:rPr lang="en-US" sz="1350" dirty="0" smtClean="0"/>
              <a:t>Worldwide country </a:t>
            </a:r>
            <a:r>
              <a:rPr lang="en-US" sz="1350" dirty="0" err="1" smtClean="0"/>
              <a:t>positionning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72303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Materials and methods/context and structure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t>3</a:t>
            </a:fld>
            <a:endParaRPr lang="fr-FR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l="6319" t="21257" r="5781" b="18616"/>
          <a:stretch/>
        </p:blipFill>
        <p:spPr>
          <a:xfrm>
            <a:off x="616527" y="1905000"/>
            <a:ext cx="7527636" cy="4502727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2"/>
          </p:nvPr>
        </p:nvSpPr>
        <p:spPr>
          <a:xfrm>
            <a:off x="609600" y="2286000"/>
            <a:ext cx="7696200" cy="3200400"/>
          </a:xfrm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GB" dirty="0"/>
              <a:t>The combination of these two tools was completed by "</a:t>
            </a:r>
            <a:r>
              <a:rPr lang="en-GB" b="1" dirty="0"/>
              <a:t>snowball </a:t>
            </a:r>
            <a:r>
              <a:rPr lang="en-GB" b="1" dirty="0" smtClean="0"/>
              <a:t>effect.</a:t>
            </a:r>
          </a:p>
          <a:p>
            <a:r>
              <a:rPr lang="en-GB" dirty="0"/>
              <a:t>Our sample was constructed on the basis of 3 classes, based on farm sizes (&lt;1ha; 1ha &lt;between &lt;4.5 ha;&gt; 4.5 ha</a:t>
            </a:r>
            <a:r>
              <a:rPr lang="en-GB" dirty="0" smtClean="0"/>
              <a:t>), covering around 10.96</a:t>
            </a:r>
            <a:r>
              <a:rPr lang="en-GB" dirty="0"/>
              <a:t>% of the total area of apple holdings in Mount Lebanon</a:t>
            </a:r>
            <a:r>
              <a:rPr lang="en-GB" dirty="0" smtClean="0"/>
              <a:t>.</a:t>
            </a:r>
          </a:p>
          <a:p>
            <a:endParaRPr lang="en-GB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46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990600"/>
            <a:ext cx="8496944" cy="648072"/>
          </a:xfrm>
        </p:spPr>
        <p:txBody>
          <a:bodyPr/>
          <a:lstStyle/>
          <a:p>
            <a:pPr algn="ctr"/>
            <a:r>
              <a:rPr lang="fr-FR" dirty="0" err="1" smtClean="0"/>
              <a:t>Results</a:t>
            </a:r>
            <a:r>
              <a:rPr lang="fr-FR" dirty="0" smtClean="0"/>
              <a:t> (1/4) and discussion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1" y="1772817"/>
            <a:ext cx="8355231" cy="2951584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The technical conditions at the Production level </a:t>
            </a:r>
            <a:endParaRPr lang="en-GB" dirty="0" smtClean="0"/>
          </a:p>
          <a:p>
            <a:r>
              <a:rPr lang="en-GB" dirty="0" smtClean="0"/>
              <a:t>The cultivation system is traditional </a:t>
            </a:r>
          </a:p>
          <a:p>
            <a:r>
              <a:rPr lang="en-GB" dirty="0" smtClean="0"/>
              <a:t>The difficulty in the farmer’s </a:t>
            </a:r>
            <a:r>
              <a:rPr lang="en-US" dirty="0" smtClean="0"/>
              <a:t>conviction to </a:t>
            </a:r>
            <a:r>
              <a:rPr lang="en-GB" dirty="0" smtClean="0"/>
              <a:t>adopt and adapt to </a:t>
            </a:r>
            <a:r>
              <a:rPr lang="en-GB" dirty="0" err="1" smtClean="0"/>
              <a:t>MoA</a:t>
            </a:r>
            <a:r>
              <a:rPr lang="en-GB" dirty="0" smtClean="0"/>
              <a:t> technical itinerary (GAP, IP…).</a:t>
            </a:r>
            <a:endParaRPr lang="en-US" dirty="0" smtClean="0"/>
          </a:p>
          <a:p>
            <a:r>
              <a:rPr lang="en-GB" dirty="0" smtClean="0"/>
              <a:t>The use of inputs by the small farmers are negatively impacted by the high cost of working force and the high prices of chemicals</a:t>
            </a:r>
          </a:p>
          <a:p>
            <a:endParaRPr lang="en-GB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t>4</a:t>
            </a:fld>
            <a:endParaRPr lang="fr-F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572000"/>
            <a:ext cx="8229943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26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952128"/>
            <a:ext cx="849694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 smtClean="0"/>
              <a:t>Results (2/4)</a:t>
            </a:r>
            <a:br>
              <a:rPr lang="en-US" sz="2700" dirty="0" smtClean="0"/>
            </a:br>
            <a:r>
              <a:rPr lang="en-US" sz="2700" dirty="0" smtClean="0"/>
              <a:t>Status </a:t>
            </a:r>
            <a:r>
              <a:rPr lang="en-US" sz="2700" dirty="0"/>
              <a:t>of apple </a:t>
            </a:r>
            <a:r>
              <a:rPr lang="en-US" sz="2700" dirty="0" smtClean="0"/>
              <a:t>farmers</a:t>
            </a:r>
            <a:endParaRPr lang="fr-FR" sz="2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t>5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16346" r="5223"/>
          <a:stretch/>
        </p:blipFill>
        <p:spPr>
          <a:xfrm>
            <a:off x="381000" y="1772816"/>
            <a:ext cx="3581401" cy="2633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399" y="4579132"/>
            <a:ext cx="3429001" cy="1752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7984" y="4575101"/>
            <a:ext cx="3779848" cy="174970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273116" y="6255258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(Source: Author </a:t>
            </a:r>
            <a:r>
              <a:rPr lang="en-US" sz="1200" dirty="0"/>
              <a:t>preparation, 2017).</a:t>
            </a:r>
          </a:p>
          <a:p>
            <a:endParaRPr lang="en-US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3366" y="1852071"/>
            <a:ext cx="3932261" cy="255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26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803" y="1113522"/>
            <a:ext cx="849694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RESULTS 3/4</a:t>
            </a:r>
            <a:br>
              <a:rPr lang="en-US" dirty="0" smtClean="0"/>
            </a:br>
            <a:r>
              <a:rPr lang="en-US" dirty="0" smtClean="0"/>
              <a:t>Investments </a:t>
            </a:r>
            <a:r>
              <a:rPr lang="en-US" dirty="0"/>
              <a:t>and financing status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2001416"/>
            <a:ext cx="8496944" cy="2113384"/>
          </a:xfrm>
        </p:spPr>
        <p:txBody>
          <a:bodyPr/>
          <a:lstStyle/>
          <a:p>
            <a:pPr algn="just"/>
            <a:r>
              <a:rPr lang="en-GB" dirty="0" smtClean="0"/>
              <a:t>The </a:t>
            </a:r>
            <a:r>
              <a:rPr lang="en-GB" dirty="0"/>
              <a:t>share of family </a:t>
            </a:r>
            <a:r>
              <a:rPr lang="en-GB" dirty="0" err="1"/>
              <a:t>labor</a:t>
            </a:r>
            <a:r>
              <a:rPr lang="en-GB" dirty="0"/>
              <a:t> in the total permanent workforce is around 50% for all farm sizes.</a:t>
            </a:r>
          </a:p>
          <a:p>
            <a:pPr algn="just"/>
            <a:r>
              <a:rPr lang="en-GB" dirty="0" smtClean="0"/>
              <a:t>Investments </a:t>
            </a:r>
            <a:r>
              <a:rPr lang="en-GB" dirty="0"/>
              <a:t>in production and farm equipments are generally rudimentary at the farm. The majority of the farmers surveyed opted for 100% </a:t>
            </a:r>
            <a:r>
              <a:rPr lang="en-GB" dirty="0" smtClean="0"/>
              <a:t>self-financing.</a:t>
            </a:r>
          </a:p>
          <a:p>
            <a:endParaRPr lang="en-GB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t>6</a:t>
            </a:fld>
            <a:endParaRPr lang="fr-FR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6770110"/>
              </p:ext>
            </p:extLst>
          </p:nvPr>
        </p:nvGraphicFramePr>
        <p:xfrm>
          <a:off x="179512" y="4343400"/>
          <a:ext cx="8126288" cy="1651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426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371600"/>
            <a:ext cx="8496944" cy="648072"/>
          </a:xfrm>
        </p:spPr>
        <p:txBody>
          <a:bodyPr>
            <a:noAutofit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sz="2600" b="1" dirty="0" smtClean="0"/>
              <a:t>RESULTS 4/4</a:t>
            </a:r>
            <a:r>
              <a:rPr lang="en-GB" sz="2600" b="1" dirty="0"/>
              <a:t/>
            </a:r>
            <a:br>
              <a:rPr lang="en-GB" sz="2600" b="1" dirty="0"/>
            </a:br>
            <a:r>
              <a:rPr lang="en-GB" sz="2600" b="1" dirty="0" smtClean="0"/>
              <a:t>limitations of Extension</a:t>
            </a:r>
            <a:r>
              <a:rPr lang="en-GB" sz="2600" b="1" dirty="0"/>
              <a:t>, Training and Research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t>7</a:t>
            </a:fld>
            <a:endParaRPr lang="fr-FR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9132315"/>
              </p:ext>
            </p:extLst>
          </p:nvPr>
        </p:nvGraphicFramePr>
        <p:xfrm>
          <a:off x="3124200" y="1807452"/>
          <a:ext cx="6705600" cy="3831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2566412"/>
            <a:ext cx="29908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Agricultural research is not applied in the extension process, with the exception of subject remedies against apple diseases</a:t>
            </a:r>
            <a:endParaRPr lang="en-US" sz="2400" dirty="0"/>
          </a:p>
        </p:txBody>
      </p:sp>
      <p:sp>
        <p:nvSpPr>
          <p:cNvPr id="3" name="&quot;No&quot; Symbol 2"/>
          <p:cNvSpPr/>
          <p:nvPr/>
        </p:nvSpPr>
        <p:spPr>
          <a:xfrm>
            <a:off x="3448050" y="3113526"/>
            <a:ext cx="1219200" cy="1219200"/>
          </a:xfrm>
          <a:prstGeom prst="noSmoking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01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Proposed Recommendations 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7949504" cy="472973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GB" dirty="0" smtClean="0"/>
              <a:t>Proposed Recommendations: To </a:t>
            </a:r>
            <a:r>
              <a:rPr lang="en-US" dirty="0" smtClean="0"/>
              <a:t>foster </a:t>
            </a:r>
            <a:r>
              <a:rPr lang="en-US" dirty="0"/>
              <a:t>the emergence of </a:t>
            </a:r>
            <a:r>
              <a:rPr lang="en-US" dirty="0" smtClean="0"/>
              <a:t>cooperatives and or the </a:t>
            </a:r>
            <a:r>
              <a:rPr lang="en-US" dirty="0"/>
              <a:t>coordination of all actors in a cluster </a:t>
            </a:r>
            <a:r>
              <a:rPr lang="en-US" dirty="0" smtClean="0"/>
              <a:t>/promote</a:t>
            </a:r>
            <a:r>
              <a:rPr lang="en-US" dirty="0"/>
              <a:t> Company </a:t>
            </a:r>
            <a:r>
              <a:rPr lang="en-US" dirty="0" smtClean="0"/>
              <a:t>Networks/ Solve </a:t>
            </a:r>
            <a:r>
              <a:rPr lang="en-US" dirty="0"/>
              <a:t>the problem of access to credits </a:t>
            </a:r>
            <a:endParaRPr lang="en-GB" dirty="0" smtClean="0"/>
          </a:p>
          <a:p>
            <a:pPr algn="just"/>
            <a:r>
              <a:rPr lang="en-GB" dirty="0" smtClean="0"/>
              <a:t>The main </a:t>
            </a:r>
            <a:r>
              <a:rPr lang="en-GB" dirty="0"/>
              <a:t>constraints </a:t>
            </a:r>
            <a:r>
              <a:rPr lang="en-GB" dirty="0" smtClean="0"/>
              <a:t>of the apple value chain structure can </a:t>
            </a:r>
            <a:r>
              <a:rPr lang="en-GB" dirty="0"/>
              <a:t>be resumed in two main headings: structural constraints arising from investment and financing problems and institutional </a:t>
            </a:r>
            <a:r>
              <a:rPr lang="en-GB" dirty="0" smtClean="0"/>
              <a:t>constraints</a:t>
            </a:r>
          </a:p>
          <a:p>
            <a:pPr algn="just"/>
            <a:r>
              <a:rPr lang="en-GB" dirty="0">
                <a:ea typeface="Times New Roman" panose="02020603050405020304" pitchFamily="18" charset="0"/>
              </a:rPr>
              <a:t>The analysis was limited to only one region and one crop of the country with little influence from the international policies. </a:t>
            </a:r>
            <a:endParaRPr lang="en-GB" dirty="0" smtClean="0">
              <a:ea typeface="Times New Roman" panose="02020603050405020304" pitchFamily="18" charset="0"/>
            </a:endParaRPr>
          </a:p>
          <a:p>
            <a:pPr algn="just"/>
            <a:r>
              <a:rPr lang="en-GB" dirty="0"/>
              <a:t>our work opens up three promising research </a:t>
            </a:r>
            <a:r>
              <a:rPr lang="en-GB" dirty="0" smtClean="0"/>
              <a:t>perspectives: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/>
              <a:t>respond to the government's policy of adopting sustainable development for the coming years. </a:t>
            </a:r>
            <a:endParaRPr lang="en-GB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GB" dirty="0" smtClean="0"/>
              <a:t>To analyse the </a:t>
            </a:r>
            <a:r>
              <a:rPr lang="en-GB" dirty="0"/>
              <a:t>articulations between the different actors as an “industrial organization" analysis of the sector. </a:t>
            </a:r>
            <a:endParaRPr lang="en-GB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GB" dirty="0" smtClean="0"/>
              <a:t>To foster the </a:t>
            </a:r>
            <a:r>
              <a:rPr lang="en-GB" dirty="0"/>
              <a:t>effects of niche markets; biological production, and exports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83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_webinar_1_pres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template_long_presentation_10_minutes_medforum_2021_en_1</Template>
  <TotalTime>549</TotalTime>
  <Words>457</Words>
  <Application>Microsoft Office PowerPoint</Application>
  <PresentationFormat>Affichage à l'écran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template_webinar_1_presesentation</vt:lpstr>
      <vt:lpstr> Panorama of the apple sector in Lebanon: structure and constraints</vt:lpstr>
      <vt:lpstr>Présentation PowerPoint</vt:lpstr>
      <vt:lpstr>Materials and methods/context and structure</vt:lpstr>
      <vt:lpstr>Results (1/4) and discussion</vt:lpstr>
      <vt:lpstr>    Results (2/4) Status of apple farmers</vt:lpstr>
      <vt:lpstr>RESULTS 3/4 Investments and financing status</vt:lpstr>
      <vt:lpstr>     RESULTS 4/4 limitations of Extension, Training and Research</vt:lpstr>
      <vt:lpstr>Proposed Recommendations and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HP</dc:creator>
  <cp:lastModifiedBy>Adamolle</cp:lastModifiedBy>
  <cp:revision>40</cp:revision>
  <dcterms:created xsi:type="dcterms:W3CDTF">2021-06-29T14:26:54Z</dcterms:created>
  <dcterms:modified xsi:type="dcterms:W3CDTF">2021-07-05T07:20:10Z</dcterms:modified>
</cp:coreProperties>
</file>