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65" r:id="rId3"/>
    <p:sldId id="272" r:id="rId4"/>
    <p:sldId id="266" r:id="rId5"/>
    <p:sldId id="267" r:id="rId6"/>
    <p:sldId id="268" r:id="rId7"/>
    <p:sldId id="269" r:id="rId8"/>
    <p:sldId id="270"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A58D8F-D93B-4C48-AD8E-BBD0140A2F24}" type="datetimeFigureOut">
              <a:rPr lang="fr-FR" smtClean="0"/>
              <a:t>02/07/2021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267D0E-07EB-454F-A398-3C76921E2312}" type="slidenum">
              <a:rPr lang="fr-FR" smtClean="0"/>
              <a:t>‹N°›</a:t>
            </a:fld>
            <a:endParaRPr lang="fr-FR"/>
          </a:p>
        </p:txBody>
      </p:sp>
    </p:spTree>
    <p:extLst>
      <p:ext uri="{BB962C8B-B14F-4D97-AF65-F5344CB8AC3E}">
        <p14:creationId xmlns:p14="http://schemas.microsoft.com/office/powerpoint/2010/main" val="576939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it-IT"/>
              <a:t>Fare clic per modificare lo stile del titolo dello schema</a:t>
            </a:r>
            <a:endParaRPr kumimoji="0" lang="en-US" dirty="0"/>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228184" y="1196752"/>
            <a:ext cx="1676400" cy="5112568"/>
          </a:xfrm>
        </p:spPr>
        <p:txBody>
          <a:bodyPr vert="eaVert"/>
          <a:lstStyle/>
          <a:p>
            <a:r>
              <a:rPr kumimoji="0" lang="it-IT"/>
              <a:t>Fare clic per modificare lo stile del titolo dello schema</a:t>
            </a:r>
            <a:endParaRPr kumimoji="0" lang="en-US"/>
          </a:p>
        </p:txBody>
      </p:sp>
      <p:sp>
        <p:nvSpPr>
          <p:cNvPr id="3" name="Espace réservé du texte vertical 2"/>
          <p:cNvSpPr>
            <a:spLocks noGrp="1"/>
          </p:cNvSpPr>
          <p:nvPr>
            <p:ph type="body" orient="vert" idx="1"/>
          </p:nvPr>
        </p:nvSpPr>
        <p:spPr>
          <a:xfrm>
            <a:off x="457200" y="1235893"/>
            <a:ext cx="5626968" cy="5073427"/>
          </a:xfrm>
        </p:spPr>
        <p:txBody>
          <a:bodyPr vert="eaVert"/>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Espace réservé du numéro de diapositive 5"/>
          <p:cNvSpPr>
            <a:spLocks noGrp="1"/>
          </p:cNvSpPr>
          <p:nvPr>
            <p:ph type="sldNum" sz="quarter" idx="12"/>
          </p:nvPr>
        </p:nvSpPr>
        <p:spPr/>
        <p:txBody>
          <a:bodyPr/>
          <a:lstStyle/>
          <a:p>
            <a:fld id="{3FACEB6E-A9E6-46C8-A08A-ECFA30B5831F}" type="slidenum">
              <a:rPr lang="fr-FR" smtClean="0"/>
              <a:t>‹N°›</a:t>
            </a:fld>
            <a:endParaRPr lang="fr-FR"/>
          </a:p>
        </p:txBody>
      </p:sp>
      <p:sp>
        <p:nvSpPr>
          <p:cNvPr id="7" name="Espace réservé de la date 6"/>
          <p:cNvSpPr txBox="1">
            <a:spLocks/>
          </p:cNvSpPr>
          <p:nvPr userDrawn="1"/>
        </p:nvSpPr>
        <p:spPr>
          <a:xfrm>
            <a:off x="467544" y="6485055"/>
            <a:ext cx="2011680" cy="384048"/>
          </a:xfrm>
          <a:prstGeom prst="rect">
            <a:avLst/>
          </a:prstGeom>
        </p:spPr>
        <p:txBody>
          <a:bodyPr vert="horz" rtlCol="0" anchor="ctr" anchorCtr="0"/>
          <a:lstStyle>
            <a:defPPr>
              <a:defRPr lang="fr-FR"/>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t>22-25 March 2021</a:t>
            </a:r>
          </a:p>
        </p:txBody>
      </p:sp>
      <p:sp>
        <p:nvSpPr>
          <p:cNvPr id="8" name="Espace réservé du pied de page 9"/>
          <p:cNvSpPr txBox="1">
            <a:spLocks/>
          </p:cNvSpPr>
          <p:nvPr userDrawn="1"/>
        </p:nvSpPr>
        <p:spPr>
          <a:xfrm>
            <a:off x="3995936" y="6492240"/>
            <a:ext cx="3992488" cy="365760"/>
          </a:xfrm>
          <a:prstGeom prst="rect">
            <a:avLst/>
          </a:prstGeom>
        </p:spPr>
        <p:txBody>
          <a:bodyPr vert="horz" rtlCol="0" anchor="ctr" anchorCtr="0"/>
          <a:lstStyle>
            <a:defPPr>
              <a:defRPr lang="fr-F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a:t>FSD7 Webinars 2021 </a:t>
            </a:r>
            <a:r>
              <a:rPr lang="fr-FR"/>
              <a:t>- fsd7.sciencesconf.org</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79512" y="1124744"/>
            <a:ext cx="8496944" cy="648072"/>
          </a:xfrm>
        </p:spPr>
        <p:txBody>
          <a:bodyPr/>
          <a:lstStyle/>
          <a:p>
            <a:r>
              <a:rPr kumimoji="0" lang="it-IT"/>
              <a:t>Fare clic per modificare lo stile del titolo dello schema</a:t>
            </a:r>
            <a:endParaRPr kumimoji="0" lang="en-US"/>
          </a:p>
        </p:txBody>
      </p:sp>
      <p:sp>
        <p:nvSpPr>
          <p:cNvPr id="8" name="Espace réservé du contenu 7"/>
          <p:cNvSpPr>
            <a:spLocks noGrp="1"/>
          </p:cNvSpPr>
          <p:nvPr>
            <p:ph sz="quarter" idx="1"/>
          </p:nvPr>
        </p:nvSpPr>
        <p:spPr>
          <a:xfrm>
            <a:off x="179512" y="1772816"/>
            <a:ext cx="7848872" cy="4729736"/>
          </a:xfrm>
        </p:spPr>
        <p:txBody>
          <a:bodyPr/>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dirty="0"/>
          </a:p>
        </p:txBody>
      </p:sp>
      <p:sp>
        <p:nvSpPr>
          <p:cNvPr id="9" name="Espace réservé du numéro de diapositive 8"/>
          <p:cNvSpPr>
            <a:spLocks noGrp="1"/>
          </p:cNvSpPr>
          <p:nvPr>
            <p:ph type="sldNum" sz="quarter" idx="15"/>
          </p:nvPr>
        </p:nvSpPr>
        <p:spPr/>
        <p:txBody>
          <a:bodyPr rtlCol="0"/>
          <a:lstStyle/>
          <a:p>
            <a:fld id="{3FACEB6E-A9E6-46C8-A08A-ECFA30B5831F}"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79512" y="1124744"/>
            <a:ext cx="8568952" cy="648072"/>
          </a:xfrm>
        </p:spPr>
        <p:txBody>
          <a:bodyPr/>
          <a:lstStyle/>
          <a:p>
            <a:r>
              <a:rPr kumimoji="0" lang="it-IT"/>
              <a:t>Fare clic per modificare lo stile del titolo dello schema</a:t>
            </a:r>
            <a:endParaRPr kumimoji="0" lang="en-US" dirty="0"/>
          </a:p>
        </p:txBody>
      </p:sp>
      <p:sp>
        <p:nvSpPr>
          <p:cNvPr id="7" name="Espace réservé du numéro de diapositive 6"/>
          <p:cNvSpPr>
            <a:spLocks noGrp="1"/>
          </p:cNvSpPr>
          <p:nvPr>
            <p:ph type="sldNum" sz="quarter" idx="12"/>
          </p:nvPr>
        </p:nvSpPr>
        <p:spPr/>
        <p:txBody>
          <a:bodyPr/>
          <a:lstStyle/>
          <a:p>
            <a:fld id="{3FACEB6E-A9E6-46C8-A08A-ECFA30B5831F}" type="slidenum">
              <a:rPr lang="fr-FR" smtClean="0"/>
              <a:t>‹N°›</a:t>
            </a:fld>
            <a:endParaRPr lang="fr-FR"/>
          </a:p>
        </p:txBody>
      </p:sp>
      <p:sp>
        <p:nvSpPr>
          <p:cNvPr id="9" name="Espace réservé du contenu 8"/>
          <p:cNvSpPr>
            <a:spLocks noGrp="1"/>
          </p:cNvSpPr>
          <p:nvPr>
            <p:ph sz="quarter" idx="1"/>
          </p:nvPr>
        </p:nvSpPr>
        <p:spPr>
          <a:xfrm>
            <a:off x="179512" y="1809328"/>
            <a:ext cx="3657600" cy="4572000"/>
          </a:xfrm>
        </p:spPr>
        <p:txBody>
          <a:bodyPr/>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1" name="Espace réservé du contenu 10"/>
          <p:cNvSpPr>
            <a:spLocks noGrp="1"/>
          </p:cNvSpPr>
          <p:nvPr>
            <p:ph sz="quarter" idx="2"/>
          </p:nvPr>
        </p:nvSpPr>
        <p:spPr>
          <a:xfrm>
            <a:off x="3992560" y="1809328"/>
            <a:ext cx="3657600" cy="4572000"/>
          </a:xfrm>
        </p:spPr>
        <p:txBody>
          <a:bodyPr/>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79512" y="1124744"/>
            <a:ext cx="8496944" cy="576064"/>
          </a:xfrm>
        </p:spPr>
        <p:txBody>
          <a:bodyPr anchor="b"/>
          <a:lstStyle>
            <a:lvl1pPr>
              <a:defRPr/>
            </a:lvl1pPr>
          </a:lstStyle>
          <a:p>
            <a:r>
              <a:rPr kumimoji="0" lang="it-IT"/>
              <a:t>Fare clic per modificare lo stile del titolo dello schema</a:t>
            </a:r>
            <a:endParaRPr kumimoji="0" lang="en-US" dirty="0"/>
          </a:p>
        </p:txBody>
      </p:sp>
      <p:sp>
        <p:nvSpPr>
          <p:cNvPr id="9" name="Espace réservé du numéro de diapositive 8"/>
          <p:cNvSpPr>
            <a:spLocks noGrp="1"/>
          </p:cNvSpPr>
          <p:nvPr>
            <p:ph type="sldNum" sz="quarter" idx="12"/>
          </p:nvPr>
        </p:nvSpPr>
        <p:spPr/>
        <p:txBody>
          <a:bodyPr/>
          <a:lstStyle/>
          <a:p>
            <a:fld id="{3FACEB6E-A9E6-46C8-A08A-ECFA30B5831F}" type="slidenum">
              <a:rPr lang="fr-FR" smtClean="0"/>
              <a:t>‹N°›</a:t>
            </a:fld>
            <a:endParaRPr lang="fr-FR"/>
          </a:p>
        </p:txBody>
      </p:sp>
      <p:sp>
        <p:nvSpPr>
          <p:cNvPr id="11" name="Espace réservé du contenu 10"/>
          <p:cNvSpPr>
            <a:spLocks noGrp="1"/>
          </p:cNvSpPr>
          <p:nvPr>
            <p:ph sz="quarter" idx="2"/>
          </p:nvPr>
        </p:nvSpPr>
        <p:spPr>
          <a:xfrm>
            <a:off x="251520" y="2567136"/>
            <a:ext cx="3657600" cy="3886200"/>
          </a:xfrm>
        </p:spPr>
        <p:txBody>
          <a:bodyPr/>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Espace réservé du contenu 12"/>
          <p:cNvSpPr>
            <a:spLocks noGrp="1"/>
          </p:cNvSpPr>
          <p:nvPr>
            <p:ph sz="quarter" idx="4"/>
          </p:nvPr>
        </p:nvSpPr>
        <p:spPr>
          <a:xfrm>
            <a:off x="4166295" y="2567136"/>
            <a:ext cx="3657600" cy="3886200"/>
          </a:xfrm>
        </p:spPr>
        <p:txBody>
          <a:bodyPr/>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2" name="Espace réservé du texte 11"/>
          <p:cNvSpPr>
            <a:spLocks noGrp="1"/>
          </p:cNvSpPr>
          <p:nvPr>
            <p:ph type="body" sz="quarter" idx="1"/>
          </p:nvPr>
        </p:nvSpPr>
        <p:spPr>
          <a:xfrm>
            <a:off x="251520" y="1774656"/>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a:t>Fare clic per modificare gli stili del testo dello schema</a:t>
            </a:r>
          </a:p>
        </p:txBody>
      </p:sp>
      <p:sp>
        <p:nvSpPr>
          <p:cNvPr id="14" name="Espace réservé du texte 13"/>
          <p:cNvSpPr>
            <a:spLocks noGrp="1"/>
          </p:cNvSpPr>
          <p:nvPr>
            <p:ph type="body" sz="quarter" idx="3"/>
          </p:nvPr>
        </p:nvSpPr>
        <p:spPr>
          <a:xfrm>
            <a:off x="4137720" y="1774656"/>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a:t>Fare clic per modificare gli stili del testo dello schema</a:t>
            </a:r>
          </a:p>
        </p:txBody>
      </p:sp>
      <p:sp>
        <p:nvSpPr>
          <p:cNvPr id="10" name="Espace réservé de la date 6"/>
          <p:cNvSpPr txBox="1">
            <a:spLocks/>
          </p:cNvSpPr>
          <p:nvPr userDrawn="1"/>
        </p:nvSpPr>
        <p:spPr>
          <a:xfrm>
            <a:off x="467544" y="6485055"/>
            <a:ext cx="2011680" cy="384048"/>
          </a:xfrm>
          <a:prstGeom prst="rect">
            <a:avLst/>
          </a:prstGeom>
        </p:spPr>
        <p:txBody>
          <a:bodyPr vert="horz" rtlCol="0" anchor="ctr" anchorCtr="0"/>
          <a:lstStyle>
            <a:defPPr>
              <a:defRPr lang="fr-FR"/>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t>22-25 March 2021</a:t>
            </a:r>
          </a:p>
        </p:txBody>
      </p:sp>
      <p:sp>
        <p:nvSpPr>
          <p:cNvPr id="15" name="Espace réservé du pied de page 9"/>
          <p:cNvSpPr txBox="1">
            <a:spLocks/>
          </p:cNvSpPr>
          <p:nvPr userDrawn="1"/>
        </p:nvSpPr>
        <p:spPr>
          <a:xfrm>
            <a:off x="3995936" y="6492240"/>
            <a:ext cx="3992488" cy="365760"/>
          </a:xfrm>
          <a:prstGeom prst="rect">
            <a:avLst/>
          </a:prstGeom>
        </p:spPr>
        <p:txBody>
          <a:bodyPr vert="horz" rtlCol="0" anchor="ctr" anchorCtr="0"/>
          <a:lstStyle>
            <a:defPPr>
              <a:defRPr lang="fr-F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t>FSD7 </a:t>
            </a:r>
            <a:r>
              <a:rPr lang="fr-FR" b="1" dirty="0" err="1"/>
              <a:t>Webinars</a:t>
            </a:r>
            <a:r>
              <a:rPr lang="fr-FR" b="1" dirty="0"/>
              <a:t> 2021 </a:t>
            </a:r>
            <a:r>
              <a:rPr lang="fr-FR" dirty="0"/>
              <a:t>- fsd7.sciencesconf.org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79512" y="1124744"/>
            <a:ext cx="8568952" cy="648072"/>
          </a:xfrm>
        </p:spPr>
        <p:txBody>
          <a:bodyPr/>
          <a:lstStyle/>
          <a:p>
            <a:r>
              <a:rPr kumimoji="0" lang="it-IT"/>
              <a:t>Fare clic per modificare lo stile del titolo dello schema</a:t>
            </a:r>
            <a:endParaRPr kumimoji="0" lang="en-US"/>
          </a:p>
        </p:txBody>
      </p:sp>
      <p:sp>
        <p:nvSpPr>
          <p:cNvPr id="7" name="Espace réservé du numéro de diapositive 6"/>
          <p:cNvSpPr>
            <a:spLocks noGrp="1"/>
          </p:cNvSpPr>
          <p:nvPr>
            <p:ph type="sldNum" sz="quarter" idx="11"/>
          </p:nvPr>
        </p:nvSpPr>
        <p:spPr/>
        <p:txBody>
          <a:bodyPr rtlCol="0"/>
          <a:lstStyle/>
          <a:p>
            <a:fld id="{3FACEB6E-A9E6-46C8-A08A-ECFA30B5831F}" type="slidenum">
              <a:rPr lang="fr-FR" smtClean="0"/>
              <a:t>‹N°›</a:t>
            </a:fld>
            <a:endParaRPr lang="fr-FR"/>
          </a:p>
        </p:txBody>
      </p:sp>
      <p:sp>
        <p:nvSpPr>
          <p:cNvPr id="9" name="Espace réservé de la date 6"/>
          <p:cNvSpPr txBox="1">
            <a:spLocks/>
          </p:cNvSpPr>
          <p:nvPr userDrawn="1"/>
        </p:nvSpPr>
        <p:spPr>
          <a:xfrm>
            <a:off x="467544" y="6485055"/>
            <a:ext cx="2011680" cy="384048"/>
          </a:xfrm>
          <a:prstGeom prst="rect">
            <a:avLst/>
          </a:prstGeom>
        </p:spPr>
        <p:txBody>
          <a:bodyPr vert="horz" rtlCol="0" anchor="ctr" anchorCtr="0"/>
          <a:lstStyle>
            <a:defPPr>
              <a:defRPr lang="fr-FR"/>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t>22-25 March 2021</a:t>
            </a:r>
          </a:p>
        </p:txBody>
      </p:sp>
      <p:sp>
        <p:nvSpPr>
          <p:cNvPr id="10" name="Espace réservé du pied de page 9"/>
          <p:cNvSpPr txBox="1">
            <a:spLocks/>
          </p:cNvSpPr>
          <p:nvPr userDrawn="1"/>
        </p:nvSpPr>
        <p:spPr>
          <a:xfrm>
            <a:off x="3995936" y="6492240"/>
            <a:ext cx="3992488" cy="365760"/>
          </a:xfrm>
          <a:prstGeom prst="rect">
            <a:avLst/>
          </a:prstGeom>
        </p:spPr>
        <p:txBody>
          <a:bodyPr vert="horz" rtlCol="0" anchor="ctr" anchorCtr="0"/>
          <a:lstStyle>
            <a:defPPr>
              <a:defRPr lang="fr-F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a:t>FSD7 Webinars 2021 </a:t>
            </a:r>
            <a:r>
              <a:rPr lang="fr-FR"/>
              <a:t>- fsd7.sciencesconf.org</a:t>
            </a:r>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FACEB6E-A9E6-46C8-A08A-ECFA30B5831F}" type="slidenum">
              <a:rPr lang="fr-FR" smtClean="0"/>
              <a:t>‹N°›</a:t>
            </a:fld>
            <a:endParaRPr lang="fr-FR"/>
          </a:p>
        </p:txBody>
      </p:sp>
      <p:sp>
        <p:nvSpPr>
          <p:cNvPr id="5" name="Espace réservé de la date 6"/>
          <p:cNvSpPr txBox="1">
            <a:spLocks/>
          </p:cNvSpPr>
          <p:nvPr userDrawn="1"/>
        </p:nvSpPr>
        <p:spPr>
          <a:xfrm>
            <a:off x="467544" y="6485055"/>
            <a:ext cx="2011680" cy="384048"/>
          </a:xfrm>
          <a:prstGeom prst="rect">
            <a:avLst/>
          </a:prstGeom>
        </p:spPr>
        <p:txBody>
          <a:bodyPr vert="horz" rtlCol="0" anchor="ctr" anchorCtr="0"/>
          <a:lstStyle>
            <a:defPPr>
              <a:defRPr lang="fr-FR"/>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t>22-25 March 2021</a:t>
            </a:r>
          </a:p>
        </p:txBody>
      </p:sp>
      <p:sp>
        <p:nvSpPr>
          <p:cNvPr id="6" name="Espace réservé du pied de page 9"/>
          <p:cNvSpPr txBox="1">
            <a:spLocks/>
          </p:cNvSpPr>
          <p:nvPr userDrawn="1"/>
        </p:nvSpPr>
        <p:spPr>
          <a:xfrm>
            <a:off x="3995936" y="6492240"/>
            <a:ext cx="3992488" cy="365760"/>
          </a:xfrm>
          <a:prstGeom prst="rect">
            <a:avLst/>
          </a:prstGeom>
        </p:spPr>
        <p:txBody>
          <a:bodyPr vert="horz" rtlCol="0" anchor="ctr" anchorCtr="0"/>
          <a:lstStyle>
            <a:defPPr>
              <a:defRPr lang="fr-F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t>FSD7 </a:t>
            </a:r>
            <a:r>
              <a:rPr lang="fr-FR" b="1" dirty="0" err="1"/>
              <a:t>Webinars</a:t>
            </a:r>
            <a:r>
              <a:rPr lang="fr-FR" b="1" dirty="0"/>
              <a:t> 2021 </a:t>
            </a:r>
            <a:r>
              <a:rPr lang="fr-FR" dirty="0"/>
              <a:t>- fsd7.sciencesconf.org</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a:t>Fare clic per modificare lo stile del titolo dello schema</a:t>
            </a:r>
            <a:endParaRPr kumimoji="0" lang="en-US"/>
          </a:p>
        </p:txBody>
      </p:sp>
      <p:sp>
        <p:nvSpPr>
          <p:cNvPr id="3" name="Espace réservé du texte 2"/>
          <p:cNvSpPr>
            <a:spLocks noGrp="1"/>
          </p:cNvSpPr>
          <p:nvPr>
            <p:ph type="body" idx="2"/>
          </p:nvPr>
        </p:nvSpPr>
        <p:spPr>
          <a:xfrm>
            <a:off x="6812280" y="274320"/>
            <a:ext cx="1892808" cy="531492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gli stili del testo dello schema</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251520" y="265176"/>
            <a:ext cx="5638800" cy="6327648"/>
          </a:xfrm>
        </p:spPr>
        <p:txBody>
          <a:bodyPr/>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dirty="0"/>
          </a:p>
        </p:txBody>
      </p:sp>
      <p:sp>
        <p:nvSpPr>
          <p:cNvPr id="22" name="Espace réservé du numéro de diapositive 21"/>
          <p:cNvSpPr>
            <a:spLocks noGrp="1"/>
          </p:cNvSpPr>
          <p:nvPr>
            <p:ph type="sldNum" sz="quarter" idx="15"/>
          </p:nvPr>
        </p:nvSpPr>
        <p:spPr/>
        <p:txBody>
          <a:bodyPr rtlCol="0"/>
          <a:lstStyle/>
          <a:p>
            <a:fld id="{3FACEB6E-A9E6-46C8-A08A-ECFA30B5831F}" type="slidenum">
              <a:rPr lang="fr-FR" smtClean="0"/>
              <a:t>‹N°›</a:t>
            </a:fld>
            <a:endParaRPr lang="fr-FR"/>
          </a:p>
        </p:txBody>
      </p:sp>
      <p:sp>
        <p:nvSpPr>
          <p:cNvPr id="15" name="Espace réservé de la date 6"/>
          <p:cNvSpPr txBox="1">
            <a:spLocks/>
          </p:cNvSpPr>
          <p:nvPr userDrawn="1"/>
        </p:nvSpPr>
        <p:spPr>
          <a:xfrm>
            <a:off x="-540568" y="6501336"/>
            <a:ext cx="2011680" cy="384048"/>
          </a:xfrm>
          <a:prstGeom prst="rect">
            <a:avLst/>
          </a:prstGeom>
        </p:spPr>
        <p:txBody>
          <a:bodyPr vert="horz" rtlCol="0" anchor="ctr" anchorCtr="0"/>
          <a:lstStyle>
            <a:defPPr>
              <a:defRPr lang="fr-FR"/>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t>22-25 March 2021</a:t>
            </a:r>
          </a:p>
        </p:txBody>
      </p:sp>
      <p:sp>
        <p:nvSpPr>
          <p:cNvPr id="16" name="Espace réservé du pied de page 9"/>
          <p:cNvSpPr txBox="1">
            <a:spLocks/>
          </p:cNvSpPr>
          <p:nvPr userDrawn="1"/>
        </p:nvSpPr>
        <p:spPr>
          <a:xfrm>
            <a:off x="2771800" y="6483096"/>
            <a:ext cx="3992488" cy="365760"/>
          </a:xfrm>
          <a:prstGeom prst="rect">
            <a:avLst/>
          </a:prstGeom>
        </p:spPr>
        <p:txBody>
          <a:bodyPr vert="horz" rtlCol="0" anchor="ctr" anchorCtr="0"/>
          <a:lstStyle>
            <a:defPPr>
              <a:defRPr lang="fr-F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t>FSD7 </a:t>
            </a:r>
            <a:r>
              <a:rPr lang="fr-FR" b="1" dirty="0" err="1"/>
              <a:t>Webinars</a:t>
            </a:r>
            <a:r>
              <a:rPr lang="fr-FR" b="1" dirty="0"/>
              <a:t> 2021 </a:t>
            </a:r>
            <a:r>
              <a:rPr lang="fr-FR" dirty="0"/>
              <a:t>- fsd7.sciencesconf.org</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it-IT"/>
              <a:t>Fare clic per modificare lo stile del titolo dello schema</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a:t>Fare clic sull'icona per inserire un'immagine</a:t>
            </a:r>
            <a:endParaRPr kumimoji="0" lang="en-US" dirty="0"/>
          </a:p>
        </p:txBody>
      </p:sp>
      <p:sp>
        <p:nvSpPr>
          <p:cNvPr id="4" name="Espace réservé du texte 3"/>
          <p:cNvSpPr>
            <a:spLocks noGrp="1"/>
          </p:cNvSpPr>
          <p:nvPr>
            <p:ph type="body" sz="half" idx="2"/>
          </p:nvPr>
        </p:nvSpPr>
        <p:spPr>
          <a:xfrm>
            <a:off x="6765798" y="264795"/>
            <a:ext cx="193929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a:t>Fare clic per modificare gli stili del testo dello schema</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Espace réservé du numéro de diapositive 17"/>
          <p:cNvSpPr>
            <a:spLocks noGrp="1"/>
          </p:cNvSpPr>
          <p:nvPr>
            <p:ph type="sldNum" sz="quarter" idx="11"/>
          </p:nvPr>
        </p:nvSpPr>
        <p:spPr/>
        <p:txBody>
          <a:bodyPr rtlCol="0"/>
          <a:lstStyle/>
          <a:p>
            <a:fld id="{3FACEB6E-A9E6-46C8-A08A-ECFA30B5831F}" type="slidenum">
              <a:rPr lang="fr-FR" smtClean="0"/>
              <a:t>‹N°›</a:t>
            </a:fld>
            <a:endParaRPr lang="fr-FR"/>
          </a:p>
        </p:txBody>
      </p:sp>
      <p:sp>
        <p:nvSpPr>
          <p:cNvPr id="15" name="Espace réservé de la date 6"/>
          <p:cNvSpPr txBox="1">
            <a:spLocks/>
          </p:cNvSpPr>
          <p:nvPr userDrawn="1"/>
        </p:nvSpPr>
        <p:spPr>
          <a:xfrm>
            <a:off x="-468560" y="6501336"/>
            <a:ext cx="2011680" cy="384048"/>
          </a:xfrm>
          <a:prstGeom prst="rect">
            <a:avLst/>
          </a:prstGeom>
        </p:spPr>
        <p:txBody>
          <a:bodyPr vert="horz" rtlCol="0" anchor="ctr" anchorCtr="0"/>
          <a:lstStyle>
            <a:defPPr>
              <a:defRPr lang="fr-FR"/>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t>22-25 March 2021</a:t>
            </a:r>
          </a:p>
        </p:txBody>
      </p:sp>
      <p:sp>
        <p:nvSpPr>
          <p:cNvPr id="16" name="Espace réservé du pied de page 9"/>
          <p:cNvSpPr txBox="1">
            <a:spLocks/>
          </p:cNvSpPr>
          <p:nvPr userDrawn="1"/>
        </p:nvSpPr>
        <p:spPr>
          <a:xfrm>
            <a:off x="2915816" y="6510528"/>
            <a:ext cx="3992488" cy="365760"/>
          </a:xfrm>
          <a:prstGeom prst="rect">
            <a:avLst/>
          </a:prstGeom>
        </p:spPr>
        <p:txBody>
          <a:bodyPr vert="horz" rtlCol="0" anchor="ctr" anchorCtr="0"/>
          <a:lstStyle>
            <a:defPPr>
              <a:defRPr lang="fr-F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t>FSD7 </a:t>
            </a:r>
            <a:r>
              <a:rPr lang="fr-FR" b="1" dirty="0" err="1"/>
              <a:t>Webinars</a:t>
            </a:r>
            <a:r>
              <a:rPr lang="fr-FR" b="1" dirty="0"/>
              <a:t> 2021 </a:t>
            </a:r>
            <a:r>
              <a:rPr lang="fr-FR" dirty="0"/>
              <a:t>- fsd7.sciencesconf.org</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179512" y="1124744"/>
            <a:ext cx="8496944" cy="792088"/>
          </a:xfrm>
        </p:spPr>
        <p:txBody>
          <a:bodyPr/>
          <a:lstStyle/>
          <a:p>
            <a:r>
              <a:rPr kumimoji="0" lang="it-IT"/>
              <a:t>Fare clic per modificare lo stile del titolo dello schema</a:t>
            </a:r>
            <a:endParaRPr kumimoji="0" lang="en-US" dirty="0"/>
          </a:p>
        </p:txBody>
      </p:sp>
      <p:sp>
        <p:nvSpPr>
          <p:cNvPr id="3" name="Espace réservé du texte vertical 2"/>
          <p:cNvSpPr>
            <a:spLocks noGrp="1"/>
          </p:cNvSpPr>
          <p:nvPr>
            <p:ph type="body" orient="vert" idx="1"/>
          </p:nvPr>
        </p:nvSpPr>
        <p:spPr/>
        <p:txBody>
          <a:bodyPr vert="eaVert"/>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Espace réservé du numéro de diapositive 5"/>
          <p:cNvSpPr>
            <a:spLocks noGrp="1"/>
          </p:cNvSpPr>
          <p:nvPr>
            <p:ph type="sldNum" sz="quarter" idx="12"/>
          </p:nvPr>
        </p:nvSpPr>
        <p:spPr/>
        <p:txBody>
          <a:bodyPr/>
          <a:lstStyle/>
          <a:p>
            <a:fld id="{3FACEB6E-A9E6-46C8-A08A-ECFA30B5831F}" type="slidenum">
              <a:rPr lang="fr-FR" smtClean="0"/>
              <a:t>‹N°›</a:t>
            </a:fld>
            <a:endParaRPr lang="fr-FR"/>
          </a:p>
        </p:txBody>
      </p:sp>
      <p:sp>
        <p:nvSpPr>
          <p:cNvPr id="7" name="Espace réservé de la date 6"/>
          <p:cNvSpPr txBox="1">
            <a:spLocks/>
          </p:cNvSpPr>
          <p:nvPr userDrawn="1"/>
        </p:nvSpPr>
        <p:spPr>
          <a:xfrm>
            <a:off x="467544" y="6485055"/>
            <a:ext cx="2011680" cy="384048"/>
          </a:xfrm>
          <a:prstGeom prst="rect">
            <a:avLst/>
          </a:prstGeom>
        </p:spPr>
        <p:txBody>
          <a:bodyPr vert="horz" rtlCol="0" anchor="ctr" anchorCtr="0"/>
          <a:lstStyle>
            <a:defPPr>
              <a:defRPr lang="fr-FR"/>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t>22-25 March 2021</a:t>
            </a:r>
          </a:p>
        </p:txBody>
      </p:sp>
      <p:sp>
        <p:nvSpPr>
          <p:cNvPr id="8" name="Espace réservé du pied de page 9"/>
          <p:cNvSpPr txBox="1">
            <a:spLocks/>
          </p:cNvSpPr>
          <p:nvPr userDrawn="1"/>
        </p:nvSpPr>
        <p:spPr>
          <a:xfrm>
            <a:off x="3995936" y="6492240"/>
            <a:ext cx="3992488" cy="365760"/>
          </a:xfrm>
          <a:prstGeom prst="rect">
            <a:avLst/>
          </a:prstGeom>
        </p:spPr>
        <p:txBody>
          <a:bodyPr vert="horz" rtlCol="0" anchor="ctr" anchorCtr="0"/>
          <a:lstStyle>
            <a:defPPr>
              <a:defRPr lang="fr-F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a:t>FSD7 Webinars 2021 </a:t>
            </a:r>
            <a:r>
              <a:rPr lang="fr-FR"/>
              <a:t>- fsd7.sciencesconf.org</a:t>
            </a:r>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forumciheam2021.sciencesconf.or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179512" y="1127125"/>
            <a:ext cx="8424936" cy="792088"/>
          </a:xfrm>
          <a:prstGeom prst="rect">
            <a:avLst/>
          </a:prstGeom>
        </p:spPr>
        <p:txBody>
          <a:bodyPr vert="horz" anchor="b">
            <a:normAutofit/>
          </a:bodyPr>
          <a:lstStyle/>
          <a:p>
            <a:r>
              <a:rPr kumimoji="0" lang="fr-FR" dirty="0"/>
              <a:t>Modifiez le style du titre</a:t>
            </a:r>
            <a:endParaRPr kumimoji="0" lang="en-US" dirty="0"/>
          </a:p>
        </p:txBody>
      </p:sp>
      <p:sp>
        <p:nvSpPr>
          <p:cNvPr id="13" name="Espace réservé du texte 12"/>
          <p:cNvSpPr>
            <a:spLocks noGrp="1"/>
          </p:cNvSpPr>
          <p:nvPr>
            <p:ph type="body" idx="1"/>
          </p:nvPr>
        </p:nvSpPr>
        <p:spPr>
          <a:xfrm>
            <a:off x="200818" y="1916831"/>
            <a:ext cx="7467600" cy="4568223"/>
          </a:xfrm>
          <a:prstGeom prst="rect">
            <a:avLst/>
          </a:prstGeom>
        </p:spPr>
        <p:txBody>
          <a:bodyPr vert="horz">
            <a:normAutofit/>
          </a:bodyPr>
          <a:lstStyle/>
          <a:p>
            <a:pPr lvl="0" eaLnBrk="1" latinLnBrk="0" hangingPunct="1"/>
            <a:r>
              <a:rPr kumimoji="0" lang="fr-FR" dirty="0"/>
              <a:t>Modifiez les styles du texte du masque</a:t>
            </a:r>
          </a:p>
          <a:p>
            <a:pPr lvl="1" eaLnBrk="1" latinLnBrk="0" hangingPunct="1"/>
            <a:r>
              <a:rPr kumimoji="0" lang="fr-FR" dirty="0"/>
              <a:t>Deuxième niveau</a:t>
            </a:r>
          </a:p>
          <a:p>
            <a:pPr lvl="2" eaLnBrk="1" latinLnBrk="0" hangingPunct="1"/>
            <a:r>
              <a:rPr kumimoji="0" lang="fr-FR" dirty="0"/>
              <a:t>Troisième niveau</a:t>
            </a:r>
          </a:p>
          <a:p>
            <a:pPr lvl="3" eaLnBrk="1" latinLnBrk="0" hangingPunct="1"/>
            <a:r>
              <a:rPr kumimoji="0" lang="fr-FR" dirty="0"/>
              <a:t>Quatrième niveau</a:t>
            </a:r>
          </a:p>
          <a:p>
            <a:pPr lvl="4" eaLnBrk="1" latinLnBrk="0" hangingPunct="1"/>
            <a:r>
              <a:rPr kumimoji="0" lang="fr-FR" dirty="0"/>
              <a:t>Cinquième niveau</a:t>
            </a:r>
            <a:endParaRPr kumimoji="0" lang="en-US" dirty="0"/>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FACEB6E-A9E6-46C8-A08A-ECFA30B5831F}" type="slidenum">
              <a:rPr lang="fr-FR" smtClean="0"/>
              <a:t>‹N°›</a:t>
            </a:fld>
            <a:endParaRPr lang="fr-FR"/>
          </a:p>
        </p:txBody>
      </p:sp>
      <p:sp>
        <p:nvSpPr>
          <p:cNvPr id="18" name="Espace réservé de la date 6"/>
          <p:cNvSpPr txBox="1">
            <a:spLocks/>
          </p:cNvSpPr>
          <p:nvPr/>
        </p:nvSpPr>
        <p:spPr>
          <a:xfrm>
            <a:off x="467544" y="6485055"/>
            <a:ext cx="2011680" cy="384048"/>
          </a:xfrm>
          <a:prstGeom prst="rect">
            <a:avLst/>
          </a:prstGeom>
        </p:spPr>
        <p:txBody>
          <a:bodyPr vert="horz" rtlCol="0" anchor="ctr" anchorCtr="0"/>
          <a:lstStyle>
            <a:defPPr>
              <a:defRPr lang="fr-FR"/>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July 6 and 7, 2021</a:t>
            </a:r>
            <a:endParaRPr lang="fr-FR" b="1" dirty="0"/>
          </a:p>
        </p:txBody>
      </p:sp>
      <p:sp>
        <p:nvSpPr>
          <p:cNvPr id="19" name="Espace réservé du pied de page 9"/>
          <p:cNvSpPr txBox="1">
            <a:spLocks/>
          </p:cNvSpPr>
          <p:nvPr/>
        </p:nvSpPr>
        <p:spPr>
          <a:xfrm>
            <a:off x="3995936" y="6492240"/>
            <a:ext cx="4709152" cy="365760"/>
          </a:xfrm>
          <a:prstGeom prst="rect">
            <a:avLst/>
          </a:prstGeom>
        </p:spPr>
        <p:txBody>
          <a:bodyPr vert="horz" rtlCol="0" anchor="ctr" anchorCtr="0"/>
          <a:lstStyle>
            <a:defPPr>
              <a:defRPr lang="fr-F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err="1"/>
              <a:t>MedForum</a:t>
            </a:r>
            <a:r>
              <a:rPr lang="fr-FR" b="1" dirty="0"/>
              <a:t> 2021 </a:t>
            </a:r>
            <a:r>
              <a:rPr lang="fr-FR" dirty="0"/>
              <a:t>- </a:t>
            </a:r>
            <a:r>
              <a:rPr kumimoji="0" lang="fr-FR" sz="1100" b="0" i="0" u="none" kern="1200" dirty="0">
                <a:solidFill>
                  <a:schemeClr val="tx2"/>
                </a:solidFill>
                <a:latin typeface="+mn-lt"/>
                <a:ea typeface="+mn-ea"/>
                <a:cs typeface="+mn-cs"/>
                <a:hlinkClick r:id="rId12"/>
              </a:rPr>
              <a:t>forumciheam2021.sciencesconf.org</a:t>
            </a:r>
            <a:endParaRPr kumimoji="0" lang="fr-FR" sz="1100" b="0" i="0" u="none" kern="1200" dirty="0">
              <a:solidFill>
                <a:schemeClr val="tx2"/>
              </a:solidFill>
              <a:latin typeface="+mn-lt"/>
              <a:ea typeface="+mn-ea"/>
              <a:cs typeface="+mn-cs"/>
            </a:endParaRPr>
          </a:p>
        </p:txBody>
      </p:sp>
      <p:sp>
        <p:nvSpPr>
          <p:cNvPr id="3" name="ZoneTexte 2"/>
          <p:cNvSpPr txBox="1"/>
          <p:nvPr userDrawn="1"/>
        </p:nvSpPr>
        <p:spPr>
          <a:xfrm>
            <a:off x="159532" y="209619"/>
            <a:ext cx="5492588" cy="553998"/>
          </a:xfrm>
          <a:prstGeom prst="rect">
            <a:avLst/>
          </a:prstGeom>
          <a:noFill/>
        </p:spPr>
        <p:txBody>
          <a:bodyPr wrap="square" rtlCol="0">
            <a:spAutoFit/>
          </a:bodyPr>
          <a:lstStyle/>
          <a:p>
            <a:r>
              <a:rPr lang="en-US" sz="1000" b="1" dirty="0">
                <a:solidFill>
                  <a:schemeClr val="tx2"/>
                </a:solidFill>
                <a:latin typeface="Arial Black" panose="020B0A04020102020204" pitchFamily="34" charset="0"/>
              </a:rPr>
              <a:t>Online MedForum 2021 – CIHEAM Montpellier</a:t>
            </a:r>
          </a:p>
          <a:p>
            <a:pPr algn="l"/>
            <a:r>
              <a:rPr lang="en-US" sz="1000" b="1" dirty="0">
                <a:solidFill>
                  <a:srgbClr val="F79709"/>
                </a:solidFill>
              </a:rPr>
              <a:t>Understanding the current status, emerging challenges, global uncertainties and </a:t>
            </a:r>
            <a:br>
              <a:rPr lang="en-US" sz="1000" b="1" dirty="0">
                <a:solidFill>
                  <a:srgbClr val="F79709"/>
                </a:solidFill>
              </a:rPr>
            </a:br>
            <a:r>
              <a:rPr lang="en-US" sz="1000" b="1" dirty="0">
                <a:solidFill>
                  <a:srgbClr val="F79709"/>
                </a:solidFill>
              </a:rPr>
              <a:t>coping mechanisms of agriculture and food systems around the Mediterranean</a:t>
            </a:r>
            <a:endParaRPr lang="fr-FR" sz="1000" dirty="0">
              <a:solidFill>
                <a:srgbClr val="F79709"/>
              </a:solidFill>
              <a:latin typeface="Arial Black" panose="020B0A04020102020204" pitchFamily="34" charset="0"/>
            </a:endParaRPr>
          </a:p>
        </p:txBody>
      </p:sp>
      <p:pic>
        <p:nvPicPr>
          <p:cNvPr id="4" name="Image 3">
            <a:hlinkClick r:id="rId12"/>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18048" y="0"/>
            <a:ext cx="2987040" cy="950976"/>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86000" y="3124200"/>
            <a:ext cx="6641976" cy="1744960"/>
          </a:xfrm>
        </p:spPr>
        <p:txBody>
          <a:bodyPr/>
          <a:lstStyle/>
          <a:p>
            <a:r>
              <a:rPr lang="en-GB" sz="1800" dirty="0">
                <a:effectLst/>
                <a:latin typeface="Times New Roman" panose="02020603050405020304" pitchFamily="18" charset="0"/>
                <a:ea typeface="Times New Roman" panose="02020603050405020304" pitchFamily="18" charset="0"/>
              </a:rPr>
              <a:t>Geographical Indications and Sustainable rural development: possible paths from PDO honey in Italy to Albania</a:t>
            </a:r>
            <a:endParaRPr lang="fr-FR" dirty="0"/>
          </a:p>
        </p:txBody>
      </p:sp>
      <p:sp>
        <p:nvSpPr>
          <p:cNvPr id="3" name="Sous-titre 2"/>
          <p:cNvSpPr>
            <a:spLocks noGrp="1"/>
          </p:cNvSpPr>
          <p:nvPr>
            <p:ph type="subTitle" idx="1"/>
          </p:nvPr>
        </p:nvSpPr>
        <p:spPr>
          <a:xfrm>
            <a:off x="2339752" y="5085184"/>
            <a:ext cx="6408712" cy="576064"/>
          </a:xfrm>
        </p:spPr>
        <p:txBody>
          <a:bodyPr/>
          <a:lstStyle/>
          <a:p>
            <a:r>
              <a:rPr lang="en-US" dirty="0">
                <a:latin typeface="Calibri" panose="020F0502020204030204" pitchFamily="34" charset="0"/>
                <a:cs typeface="Calibri" panose="020F0502020204030204" pitchFamily="34" charset="0"/>
              </a:rPr>
              <a:t>Antonio Caso</a:t>
            </a: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Simona Giordano</a:t>
            </a:r>
            <a:r>
              <a:rPr lang="en-US" baseline="30000" dirty="0">
                <a:latin typeface="Calibri" panose="020F0502020204030204" pitchFamily="34" charset="0"/>
                <a:cs typeface="Calibri" panose="020F0502020204030204" pitchFamily="34" charset="0"/>
              </a:rPr>
              <a:t>2</a:t>
            </a:r>
            <a:endParaRPr lang="fr-FR" baseline="30000" dirty="0"/>
          </a:p>
        </p:txBody>
      </p:sp>
      <p:sp>
        <p:nvSpPr>
          <p:cNvPr id="5" name="Sous-titre 2"/>
          <p:cNvSpPr txBox="1">
            <a:spLocks/>
          </p:cNvSpPr>
          <p:nvPr/>
        </p:nvSpPr>
        <p:spPr>
          <a:xfrm>
            <a:off x="2339752" y="5649995"/>
            <a:ext cx="6462464" cy="873950"/>
          </a:xfrm>
          <a:prstGeom prst="rect">
            <a:avLst/>
          </a:prstGeom>
        </p:spPr>
        <p:txBody>
          <a:bodyPr vert="horz">
            <a:norm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spcBef>
                <a:spcPts val="0"/>
              </a:spcBef>
            </a:pPr>
            <a:r>
              <a:rPr lang="en-US" sz="900" baseline="30000" dirty="0"/>
              <a:t>1  </a:t>
            </a:r>
            <a:r>
              <a:rPr lang="it-IT" sz="1800" baseline="30000" dirty="0">
                <a:effectLst/>
                <a:latin typeface="Times New Roman" panose="02020603050405020304" pitchFamily="18" charset="0"/>
                <a:ea typeface="Times New Roman" panose="02020603050405020304" pitchFamily="18" charset="0"/>
              </a:rPr>
              <a:t>Università di Bologna</a:t>
            </a:r>
            <a:endParaRPr lang="en-US" sz="900" dirty="0"/>
          </a:p>
          <a:p>
            <a:pPr>
              <a:spcBef>
                <a:spcPts val="0"/>
              </a:spcBef>
            </a:pPr>
            <a:r>
              <a:rPr lang="en-US" sz="900" baseline="30000" dirty="0"/>
              <a:t>2  </a:t>
            </a:r>
            <a:r>
              <a:rPr lang="it-IT" sz="1800" baseline="30000" dirty="0">
                <a:effectLst/>
                <a:latin typeface="Times New Roman" panose="02020603050405020304" pitchFamily="18" charset="0"/>
                <a:ea typeface="Times New Roman" panose="02020603050405020304" pitchFamily="18" charset="0"/>
              </a:rPr>
              <a:t>Università degli Studi di Bari Aldo Moro and </a:t>
            </a:r>
            <a:r>
              <a:rPr lang="it-IT" sz="1800" baseline="30000" dirty="0" err="1">
                <a:effectLst/>
                <a:latin typeface="Times New Roman" panose="02020603050405020304" pitchFamily="18" charset="0"/>
                <a:ea typeface="Times New Roman" panose="02020603050405020304" pitchFamily="18" charset="0"/>
              </a:rPr>
              <a:t>Mediterranean</a:t>
            </a:r>
            <a:r>
              <a:rPr lang="it-IT" sz="1800" baseline="30000" dirty="0">
                <a:effectLst/>
                <a:latin typeface="Times New Roman" panose="02020603050405020304" pitchFamily="18" charset="0"/>
                <a:ea typeface="Times New Roman" panose="02020603050405020304" pitchFamily="18" charset="0"/>
              </a:rPr>
              <a:t> </a:t>
            </a:r>
            <a:r>
              <a:rPr lang="it-IT" sz="1800" baseline="30000" dirty="0" err="1">
                <a:effectLst/>
                <a:latin typeface="Times New Roman" panose="02020603050405020304" pitchFamily="18" charset="0"/>
                <a:ea typeface="Times New Roman" panose="02020603050405020304" pitchFamily="18" charset="0"/>
              </a:rPr>
              <a:t>Agronomic</a:t>
            </a:r>
            <a:r>
              <a:rPr lang="it-IT" sz="1800" baseline="30000" dirty="0">
                <a:effectLst/>
                <a:latin typeface="Times New Roman" panose="02020603050405020304" pitchFamily="18" charset="0"/>
                <a:ea typeface="Times New Roman" panose="02020603050405020304" pitchFamily="18" charset="0"/>
              </a:rPr>
              <a:t> Institute of Bari (CIHEAM Bari)</a:t>
            </a:r>
            <a:endParaRPr lang="fr-FR" baseline="30000" dirty="0"/>
          </a:p>
          <a:p>
            <a:endParaRPr lang="fr-FR" baseline="30000" dirty="0"/>
          </a:p>
          <a:p>
            <a:endParaRPr lang="fr-FR" baseline="30000" dirty="0"/>
          </a:p>
        </p:txBody>
      </p:sp>
      <p:sp>
        <p:nvSpPr>
          <p:cNvPr id="7" name="Titre 1"/>
          <p:cNvSpPr txBox="1">
            <a:spLocks/>
          </p:cNvSpPr>
          <p:nvPr/>
        </p:nvSpPr>
        <p:spPr>
          <a:xfrm>
            <a:off x="611560" y="4038132"/>
            <a:ext cx="1368152" cy="470988"/>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pPr algn="ctr"/>
            <a:r>
              <a:rPr lang="en-US" sz="1600" cap="none" dirty="0">
                <a:solidFill>
                  <a:schemeClr val="bg1"/>
                </a:solidFill>
                <a:latin typeface="+mn-lt"/>
              </a:rPr>
              <a:t>MedForum</a:t>
            </a:r>
            <a:br>
              <a:rPr lang="en-US" sz="1600" cap="none" dirty="0">
                <a:solidFill>
                  <a:schemeClr val="bg1"/>
                </a:solidFill>
                <a:latin typeface="+mn-lt"/>
              </a:rPr>
            </a:br>
            <a:r>
              <a:rPr lang="en-US" sz="1600" cap="none" dirty="0">
                <a:solidFill>
                  <a:schemeClr val="bg1"/>
                </a:solidFill>
                <a:latin typeface="+mn-lt"/>
              </a:rPr>
              <a:t>2021</a:t>
            </a:r>
            <a:br>
              <a:rPr lang="en-US" sz="1600" cap="none" dirty="0">
                <a:solidFill>
                  <a:schemeClr val="bg1"/>
                </a:solidFill>
                <a:latin typeface="+mn-lt"/>
              </a:rPr>
            </a:br>
            <a:r>
              <a:rPr lang="en-US" sz="1600" b="0" cap="none" dirty="0">
                <a:solidFill>
                  <a:schemeClr val="bg1"/>
                </a:solidFill>
                <a:latin typeface="+mn-lt"/>
              </a:rPr>
              <a:t>CIHEAM</a:t>
            </a:r>
            <a:r>
              <a:rPr lang="en-US" sz="1600" cap="none" dirty="0">
                <a:solidFill>
                  <a:schemeClr val="bg1"/>
                </a:solidFill>
                <a:latin typeface="+mn-lt"/>
              </a:rPr>
              <a:t> </a:t>
            </a:r>
            <a:endParaRPr lang="fr-FR" sz="1600" cap="none" dirty="0">
              <a:solidFill>
                <a:schemeClr val="bg1"/>
              </a:solidFill>
              <a:latin typeface="+mn-lt"/>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0"/>
            <a:ext cx="7812360" cy="2485751"/>
          </a:xfrm>
          <a:prstGeom prst="rect">
            <a:avLst/>
          </a:prstGeom>
        </p:spPr>
      </p:pic>
    </p:spTree>
    <p:extLst>
      <p:ext uri="{BB962C8B-B14F-4D97-AF65-F5344CB8AC3E}">
        <p14:creationId xmlns:p14="http://schemas.microsoft.com/office/powerpoint/2010/main" val="3554454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Geographical</a:t>
            </a:r>
            <a:r>
              <a:rPr lang="fr-FR" dirty="0"/>
              <a:t> Indications (</a:t>
            </a:r>
            <a:r>
              <a:rPr lang="fr-FR" dirty="0" err="1"/>
              <a:t>GIs</a:t>
            </a:r>
            <a:r>
              <a:rPr lang="fr-FR" dirty="0"/>
              <a:t>)</a:t>
            </a:r>
          </a:p>
        </p:txBody>
      </p:sp>
      <p:sp>
        <p:nvSpPr>
          <p:cNvPr id="3" name="Espace réservé du contenu 2"/>
          <p:cNvSpPr>
            <a:spLocks noGrp="1"/>
          </p:cNvSpPr>
          <p:nvPr>
            <p:ph sz="quarter" idx="1"/>
          </p:nvPr>
        </p:nvSpPr>
        <p:spPr>
          <a:xfrm>
            <a:off x="179512" y="1784896"/>
            <a:ext cx="7848872" cy="4729736"/>
          </a:xfrm>
        </p:spPr>
        <p:txBody>
          <a:bodyPr/>
          <a:lstStyle/>
          <a:p>
            <a:pPr marL="0" indent="0">
              <a:buNone/>
            </a:pPr>
            <a:endParaRPr lang="en-GB" sz="1800" dirty="0">
              <a:effectLst/>
              <a:latin typeface="Times New Roman" panose="02020603050405020304" pitchFamily="18" charset="0"/>
              <a:ea typeface="Times New Roman" panose="02020603050405020304" pitchFamily="18" charset="0"/>
            </a:endParaRPr>
          </a:p>
          <a:p>
            <a:pPr marL="0" indent="0">
              <a:buNone/>
            </a:pPr>
            <a:r>
              <a:rPr lang="en-GB" sz="2000" dirty="0">
                <a:solidFill>
                  <a:schemeClr val="tx2"/>
                </a:solidFill>
                <a:latin typeface="Calibri" panose="020F0502020204030204" pitchFamily="34" charset="0"/>
                <a:cs typeface="Calibri" panose="020F0502020204030204" pitchFamily="34" charset="0"/>
              </a:rPr>
              <a:t>Connection between </a:t>
            </a:r>
            <a:r>
              <a:rPr lang="en-GB" sz="2000" i="1" dirty="0">
                <a:solidFill>
                  <a:schemeClr val="tx2"/>
                </a:solidFill>
                <a:latin typeface="Calibri" panose="020F0502020204030204" pitchFamily="34" charset="0"/>
                <a:cs typeface="Calibri" panose="020F0502020204030204" pitchFamily="34" charset="0"/>
              </a:rPr>
              <a:t>Geographical Indications (GIs)</a:t>
            </a:r>
            <a:r>
              <a:rPr lang="en-GB" sz="2000" dirty="0">
                <a:solidFill>
                  <a:schemeClr val="tx2"/>
                </a:solidFill>
                <a:latin typeface="Calibri" panose="020F0502020204030204" pitchFamily="34" charset="0"/>
                <a:cs typeface="Calibri" panose="020F0502020204030204" pitchFamily="34" charset="0"/>
              </a:rPr>
              <a:t> and economic benefits for rural areas.</a:t>
            </a:r>
          </a:p>
          <a:p>
            <a:pPr marL="0" indent="0">
              <a:buNone/>
            </a:pPr>
            <a:endParaRPr lang="en-GB" sz="2000" dirty="0">
              <a:solidFill>
                <a:schemeClr val="tx2"/>
              </a:solidFill>
              <a:latin typeface="Calibri" panose="020F0502020204030204" pitchFamily="34" charset="0"/>
              <a:cs typeface="Calibri" panose="020F0502020204030204" pitchFamily="34" charset="0"/>
            </a:endParaRPr>
          </a:p>
          <a:p>
            <a:pPr marL="0" indent="0">
              <a:buNone/>
            </a:pPr>
            <a:r>
              <a:rPr lang="en-GB" sz="2000" dirty="0">
                <a:solidFill>
                  <a:schemeClr val="tx2"/>
                </a:solidFill>
                <a:latin typeface="Calibri" panose="020F0502020204030204" pitchFamily="34" charset="0"/>
                <a:cs typeface="Calibri" panose="020F0502020204030204" pitchFamily="34" charset="0"/>
              </a:rPr>
              <a:t>GIs for Food products -&gt; Important tool of intellectual and cultural property protection and considerable agricultural development factor.</a:t>
            </a:r>
          </a:p>
          <a:p>
            <a:pPr marL="0" indent="0">
              <a:buNone/>
            </a:pPr>
            <a:endParaRPr lang="en-GB" sz="2000" dirty="0">
              <a:solidFill>
                <a:schemeClr val="tx2"/>
              </a:solidFill>
              <a:latin typeface="Calibri" panose="020F0502020204030204" pitchFamily="34" charset="0"/>
              <a:cs typeface="Calibri" panose="020F0502020204030204" pitchFamily="34" charset="0"/>
            </a:endParaRPr>
          </a:p>
          <a:p>
            <a:pPr marL="0" indent="0" algn="ctr" fontAlgn="base">
              <a:buNone/>
            </a:pPr>
            <a:r>
              <a:rPr lang="en-US" sz="2000" dirty="0">
                <a:solidFill>
                  <a:schemeClr val="tx2"/>
                </a:solidFill>
                <a:latin typeface="Calibri" panose="020F0502020204030204" pitchFamily="34" charset="0"/>
                <a:cs typeface="Calibri" panose="020F0502020204030204" pitchFamily="34" charset="0"/>
              </a:rPr>
              <a:t>European Union</a:t>
            </a:r>
          </a:p>
          <a:p>
            <a:pPr marL="0" indent="0" algn="ctr" fontAlgn="base">
              <a:buNone/>
            </a:pPr>
            <a:endParaRPr lang="en-US" sz="2000" dirty="0">
              <a:solidFill>
                <a:schemeClr val="tx2"/>
              </a:solidFill>
              <a:latin typeface="Calibri" panose="020F0502020204030204" pitchFamily="34" charset="0"/>
              <a:cs typeface="Calibri" panose="020F0502020204030204" pitchFamily="34" charset="0"/>
            </a:endParaRPr>
          </a:p>
          <a:p>
            <a:pPr algn="l" fontAlgn="base">
              <a:buFont typeface="Wingdings" panose="05000000000000000000" pitchFamily="2" charset="2"/>
              <a:buChar char="Ø"/>
            </a:pPr>
            <a:r>
              <a:rPr lang="en-US" sz="2000" dirty="0">
                <a:solidFill>
                  <a:schemeClr val="tx2"/>
                </a:solidFill>
                <a:latin typeface="Calibri" panose="020F0502020204030204" pitchFamily="34" charset="0"/>
                <a:cs typeface="Calibri" panose="020F0502020204030204" pitchFamily="34" charset="0"/>
              </a:rPr>
              <a:t>Protected designations of origin (PDO) for agricultural products and foodstuffs, and wines</a:t>
            </a:r>
          </a:p>
          <a:p>
            <a:pPr algn="l" fontAlgn="base">
              <a:buFont typeface="Wingdings" panose="05000000000000000000" pitchFamily="2" charset="2"/>
              <a:buChar char="Ø"/>
            </a:pPr>
            <a:r>
              <a:rPr lang="en-US" sz="2000" dirty="0">
                <a:solidFill>
                  <a:schemeClr val="tx2"/>
                </a:solidFill>
                <a:latin typeface="Calibri" panose="020F0502020204030204" pitchFamily="34" charset="0"/>
                <a:cs typeface="Calibri" panose="020F0502020204030204" pitchFamily="34" charset="0"/>
              </a:rPr>
              <a:t>Protected geographical indications (PGI) for agricultural products and foodstuffs and wines</a:t>
            </a:r>
          </a:p>
          <a:p>
            <a:pPr marL="0" indent="0">
              <a:buNone/>
            </a:pPr>
            <a:endParaRPr lang="en-GB" sz="1800" dirty="0">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15"/>
          </p:nvPr>
        </p:nvSpPr>
        <p:spPr/>
        <p:txBody>
          <a:bodyPr/>
          <a:lstStyle/>
          <a:p>
            <a:fld id="{3FACEB6E-A9E6-46C8-A08A-ECFA30B5831F}" type="slidenum">
              <a:rPr lang="fr-FR" smtClean="0"/>
              <a:t>2</a:t>
            </a:fld>
            <a:endParaRPr lang="fr-FR"/>
          </a:p>
        </p:txBody>
      </p:sp>
    </p:spTree>
    <p:extLst>
      <p:ext uri="{BB962C8B-B14F-4D97-AF65-F5344CB8AC3E}">
        <p14:creationId xmlns:p14="http://schemas.microsoft.com/office/powerpoint/2010/main" val="417351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Geographical</a:t>
            </a:r>
            <a:r>
              <a:rPr lang="fr-FR" dirty="0"/>
              <a:t> Indications (</a:t>
            </a:r>
            <a:r>
              <a:rPr lang="fr-FR" dirty="0" err="1"/>
              <a:t>GIs</a:t>
            </a:r>
            <a:r>
              <a:rPr lang="fr-FR" dirty="0"/>
              <a:t>)</a:t>
            </a:r>
          </a:p>
        </p:txBody>
      </p:sp>
      <p:sp>
        <p:nvSpPr>
          <p:cNvPr id="3" name="Espace réservé du contenu 2"/>
          <p:cNvSpPr>
            <a:spLocks noGrp="1"/>
          </p:cNvSpPr>
          <p:nvPr>
            <p:ph sz="quarter" idx="1"/>
          </p:nvPr>
        </p:nvSpPr>
        <p:spPr/>
        <p:txBody>
          <a:bodyPr>
            <a:normAutofit lnSpcReduction="10000"/>
          </a:bodyPr>
          <a:lstStyle/>
          <a:p>
            <a:pPr marL="0" indent="0">
              <a:buNone/>
            </a:pPr>
            <a:endParaRPr lang="en-GB" sz="1800" dirty="0">
              <a:effectLst/>
              <a:latin typeface="Times New Roman" panose="02020603050405020304" pitchFamily="18" charset="0"/>
              <a:ea typeface="Times New Roman" panose="02020603050405020304" pitchFamily="18" charset="0"/>
            </a:endParaRPr>
          </a:p>
          <a:p>
            <a:pPr marL="0" indent="0" algn="ctr">
              <a:buNone/>
            </a:pPr>
            <a:r>
              <a:rPr lang="en-GB" sz="2000" dirty="0">
                <a:solidFill>
                  <a:schemeClr val="tx2"/>
                </a:solidFill>
                <a:latin typeface="Calibri" panose="020F0502020204030204" pitchFamily="34" charset="0"/>
                <a:cs typeface="Calibri" panose="020F0502020204030204" pitchFamily="34" charset="0"/>
              </a:rPr>
              <a:t>EU and Rural development</a:t>
            </a:r>
          </a:p>
          <a:p>
            <a:pPr marL="0" indent="0">
              <a:buNone/>
            </a:pPr>
            <a:r>
              <a:rPr lang="en-GB" sz="2000" b="1" dirty="0">
                <a:solidFill>
                  <a:schemeClr val="tx2"/>
                </a:solidFill>
                <a:latin typeface="Calibri" panose="020F0502020204030204" pitchFamily="34" charset="0"/>
                <a:cs typeface="Calibri" panose="020F0502020204030204" pitchFamily="34" charset="0"/>
              </a:rPr>
              <a:t>Three keywords</a:t>
            </a:r>
            <a:r>
              <a:rPr lang="en-GB" sz="2000" dirty="0">
                <a:solidFill>
                  <a:schemeClr val="tx2"/>
                </a:solidFill>
                <a:latin typeface="Calibri" panose="020F0502020204030204" pitchFamily="34" charset="0"/>
                <a:cs typeface="Calibri" panose="020F0502020204030204" pitchFamily="34" charset="0"/>
              </a:rPr>
              <a:t>: </a:t>
            </a:r>
            <a:r>
              <a:rPr lang="en-GB" sz="2000" i="1" dirty="0">
                <a:solidFill>
                  <a:schemeClr val="tx2"/>
                </a:solidFill>
                <a:latin typeface="Calibri" panose="020F0502020204030204" pitchFamily="34" charset="0"/>
                <a:cs typeface="Calibri" panose="020F0502020204030204" pitchFamily="34" charset="0"/>
              </a:rPr>
              <a:t>endogenous, integrated and sustainable</a:t>
            </a:r>
            <a:r>
              <a:rPr lang="en-GB" sz="2000" dirty="0">
                <a:solidFill>
                  <a:schemeClr val="tx2"/>
                </a:solidFill>
                <a:latin typeface="Calibri" panose="020F0502020204030204" pitchFamily="34" charset="0"/>
                <a:cs typeface="Calibri" panose="020F0502020204030204" pitchFamily="34" charset="0"/>
              </a:rPr>
              <a:t>.</a:t>
            </a:r>
          </a:p>
          <a:p>
            <a:pPr marL="0" indent="0">
              <a:buNone/>
            </a:pPr>
            <a:endParaRPr lang="en-GB" sz="2000" dirty="0">
              <a:solidFill>
                <a:schemeClr val="tx2"/>
              </a:solidFill>
              <a:latin typeface="Calibri" panose="020F0502020204030204" pitchFamily="34" charset="0"/>
              <a:cs typeface="Calibri" panose="020F0502020204030204" pitchFamily="34" charset="0"/>
            </a:endParaRPr>
          </a:p>
          <a:p>
            <a:pPr marL="0" indent="0">
              <a:buNone/>
            </a:pPr>
            <a:r>
              <a:rPr lang="en-GB" sz="2000" dirty="0">
                <a:solidFill>
                  <a:schemeClr val="tx2"/>
                </a:solidFill>
                <a:latin typeface="Calibri" panose="020F0502020204030204" pitchFamily="34" charset="0"/>
                <a:cs typeface="Calibri" panose="020F0502020204030204" pitchFamily="34" charset="0"/>
              </a:rPr>
              <a:t>GIs represent a powerful marketing tool (reputation, guarantee of quality) and contribute to raising the economic value of agricultural products</a:t>
            </a:r>
          </a:p>
          <a:p>
            <a:pPr marL="0" indent="0" algn="ctr">
              <a:buNone/>
            </a:pPr>
            <a:endParaRPr lang="en-GB" sz="2000" b="1" i="1" dirty="0">
              <a:solidFill>
                <a:schemeClr val="tx2"/>
              </a:solidFill>
              <a:latin typeface="Calibri" panose="020F0502020204030204" pitchFamily="34" charset="0"/>
              <a:cs typeface="Calibri" panose="020F0502020204030204" pitchFamily="34" charset="0"/>
            </a:endParaRPr>
          </a:p>
          <a:p>
            <a:pPr marL="0" indent="0" algn="ctr">
              <a:buNone/>
            </a:pPr>
            <a:r>
              <a:rPr lang="en-GB" sz="2000" b="1" i="1" dirty="0">
                <a:solidFill>
                  <a:schemeClr val="tx2"/>
                </a:solidFill>
                <a:latin typeface="Calibri" panose="020F0502020204030204" pitchFamily="34" charset="0"/>
                <a:cs typeface="Calibri" panose="020F0502020204030204" pitchFamily="34" charset="0"/>
              </a:rPr>
              <a:t>UNIQUE IDENTITY</a:t>
            </a:r>
          </a:p>
          <a:p>
            <a:pPr marL="0" indent="0">
              <a:buNone/>
            </a:pPr>
            <a:endParaRPr lang="en-GB" sz="2000" dirty="0">
              <a:solidFill>
                <a:schemeClr val="tx2"/>
              </a:solidFill>
              <a:latin typeface="Calibri" panose="020F0502020204030204" pitchFamily="34" charset="0"/>
              <a:cs typeface="Calibri" panose="020F0502020204030204" pitchFamily="34" charset="0"/>
            </a:endParaRPr>
          </a:p>
          <a:p>
            <a:pPr marL="0" indent="0">
              <a:buNone/>
            </a:pPr>
            <a:r>
              <a:rPr lang="en-GB" sz="2000" i="1" dirty="0">
                <a:solidFill>
                  <a:schemeClr val="tx2"/>
                </a:solidFill>
                <a:latin typeface="Calibri" panose="020F0502020204030204" pitchFamily="34" charset="0"/>
                <a:cs typeface="Calibri" panose="020F0502020204030204" pitchFamily="34" charset="0"/>
              </a:rPr>
              <a:t>Lamy</a:t>
            </a:r>
            <a:r>
              <a:rPr lang="en-GB" sz="2000" dirty="0">
                <a:solidFill>
                  <a:schemeClr val="tx2"/>
                </a:solidFill>
                <a:latin typeface="Calibri" panose="020F0502020204030204" pitchFamily="34" charset="0"/>
                <a:cs typeface="Calibri" panose="020F0502020204030204" pitchFamily="34" charset="0"/>
              </a:rPr>
              <a:t>: Geographical Indications are a wealth multiplier; they play a fundamental role as a resource and a collective right which expressly belongs to communities becoming a “collective intellectual property”. Moreover, they encourage a more balanced distribution of wealth derived from the added value embedded in each product.</a:t>
            </a:r>
          </a:p>
        </p:txBody>
      </p:sp>
      <p:sp>
        <p:nvSpPr>
          <p:cNvPr id="4" name="Espace réservé du numéro de diapositive 3"/>
          <p:cNvSpPr>
            <a:spLocks noGrp="1"/>
          </p:cNvSpPr>
          <p:nvPr>
            <p:ph type="sldNum" sz="quarter" idx="15"/>
          </p:nvPr>
        </p:nvSpPr>
        <p:spPr/>
        <p:txBody>
          <a:bodyPr/>
          <a:lstStyle/>
          <a:p>
            <a:fld id="{3FACEB6E-A9E6-46C8-A08A-ECFA30B5831F}" type="slidenum">
              <a:rPr lang="fr-FR" smtClean="0"/>
              <a:t>3</a:t>
            </a:fld>
            <a:endParaRPr lang="fr-FR"/>
          </a:p>
        </p:txBody>
      </p:sp>
    </p:spTree>
    <p:extLst>
      <p:ext uri="{BB962C8B-B14F-4D97-AF65-F5344CB8AC3E}">
        <p14:creationId xmlns:p14="http://schemas.microsoft.com/office/powerpoint/2010/main" val="183481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xmlns="" id="{5F3A91DD-E039-4768-A98A-6BE8079035BD}"/>
              </a:ext>
            </a:extLst>
          </p:cNvPr>
          <p:cNvSpPr>
            <a:spLocks noGrp="1"/>
          </p:cNvSpPr>
          <p:nvPr>
            <p:ph type="title"/>
          </p:nvPr>
        </p:nvSpPr>
        <p:spPr>
          <a:xfrm>
            <a:off x="179512" y="1124744"/>
            <a:ext cx="8568952" cy="648072"/>
          </a:xfrm>
        </p:spPr>
        <p:txBody>
          <a:bodyPr>
            <a:normAutofit/>
          </a:bodyPr>
          <a:lstStyle/>
          <a:p>
            <a:r>
              <a:rPr lang="en-US" dirty="0"/>
              <a:t>Protected Designations of Origin</a:t>
            </a:r>
          </a:p>
        </p:txBody>
      </p:sp>
      <p:sp>
        <p:nvSpPr>
          <p:cNvPr id="3" name="Espace réservé du numéro de diapositive 2"/>
          <p:cNvSpPr>
            <a:spLocks noGrp="1"/>
          </p:cNvSpPr>
          <p:nvPr>
            <p:ph type="sldNum" sz="quarter" idx="12"/>
          </p:nvPr>
        </p:nvSpPr>
        <p:spPr>
          <a:xfrm>
            <a:off x="8129016" y="5734050"/>
            <a:ext cx="609600" cy="521208"/>
          </a:xfrm>
        </p:spPr>
        <p:txBody>
          <a:bodyPr anchor="ctr">
            <a:normAutofit/>
          </a:bodyPr>
          <a:lstStyle/>
          <a:p>
            <a:pPr>
              <a:spcAft>
                <a:spcPts val="600"/>
              </a:spcAft>
            </a:pPr>
            <a:fld id="{3FACEB6E-A9E6-46C8-A08A-ECFA30B5831F}" type="slidenum">
              <a:rPr lang="fr-FR" smtClean="0"/>
              <a:pPr>
                <a:spcAft>
                  <a:spcPts val="600"/>
                </a:spcAft>
              </a:pPr>
              <a:t>4</a:t>
            </a:fld>
            <a:endParaRPr lang="fr-FR"/>
          </a:p>
        </p:txBody>
      </p:sp>
      <p:pic>
        <p:nvPicPr>
          <p:cNvPr id="1026" name="Picture 2">
            <a:extLst>
              <a:ext uri="{FF2B5EF4-FFF2-40B4-BE49-F238E27FC236}">
                <a16:creationId xmlns:a16="http://schemas.microsoft.com/office/drawing/2014/main" xmlns="" id="{A0707671-9183-405B-9C92-BF34C1AF0963}"/>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79512" y="2295789"/>
            <a:ext cx="3657600" cy="3599078"/>
          </a:xfrm>
          <a:prstGeom prst="rect">
            <a:avLst/>
          </a:prstGeom>
          <a:solidFill>
            <a:srgbClr val="FFFFFF"/>
          </a:solidFill>
          <a:extLst/>
        </p:spPr>
      </p:pic>
      <p:sp>
        <p:nvSpPr>
          <p:cNvPr id="73" name="Content Placeholder 4">
            <a:extLst>
              <a:ext uri="{FF2B5EF4-FFF2-40B4-BE49-F238E27FC236}">
                <a16:creationId xmlns:a16="http://schemas.microsoft.com/office/drawing/2014/main" xmlns="" id="{C2E155BF-87C9-4FE4-8AA9-779084ED975B}"/>
              </a:ext>
            </a:extLst>
          </p:cNvPr>
          <p:cNvSpPr>
            <a:spLocks noGrp="1"/>
          </p:cNvSpPr>
          <p:nvPr>
            <p:ph sz="quarter" idx="2"/>
          </p:nvPr>
        </p:nvSpPr>
        <p:spPr>
          <a:xfrm>
            <a:off x="3992560" y="1809328"/>
            <a:ext cx="3657600" cy="4572000"/>
          </a:xfrm>
        </p:spPr>
        <p:txBody>
          <a:bodyPr>
            <a:normAutofit/>
          </a:bodyPr>
          <a:lstStyle/>
          <a:p>
            <a:pPr marL="0" indent="0">
              <a:buNone/>
            </a:pPr>
            <a:r>
              <a:rPr lang="en-GB" dirty="0">
                <a:solidFill>
                  <a:schemeClr val="tx2"/>
                </a:solidFill>
                <a:latin typeface="Calibri" panose="020F0502020204030204" pitchFamily="34" charset="0"/>
                <a:cs typeface="Calibri" panose="020F0502020204030204" pitchFamily="34" charset="0"/>
              </a:rPr>
              <a:t>Italy managed to develop three PDO-certified honey:</a:t>
            </a:r>
          </a:p>
          <a:p>
            <a:pPr>
              <a:buFont typeface="Wingdings" panose="05000000000000000000" pitchFamily="2" charset="2"/>
              <a:buChar char="v"/>
            </a:pPr>
            <a:r>
              <a:rPr lang="en-GB" dirty="0">
                <a:solidFill>
                  <a:schemeClr val="tx2"/>
                </a:solidFill>
                <a:latin typeface="Calibri" panose="020F0502020204030204" pitchFamily="34" charset="0"/>
                <a:cs typeface="Calibri" panose="020F0502020204030204" pitchFamily="34" charset="0"/>
              </a:rPr>
              <a:t>Miele </a:t>
            </a:r>
            <a:r>
              <a:rPr lang="en-GB" dirty="0" err="1">
                <a:solidFill>
                  <a:schemeClr val="tx2"/>
                </a:solidFill>
                <a:latin typeface="Calibri" panose="020F0502020204030204" pitchFamily="34" charset="0"/>
                <a:cs typeface="Calibri" panose="020F0502020204030204" pitchFamily="34" charset="0"/>
              </a:rPr>
              <a:t>della</a:t>
            </a:r>
            <a:r>
              <a:rPr lang="en-GB" dirty="0">
                <a:solidFill>
                  <a:schemeClr val="tx2"/>
                </a:solidFill>
                <a:latin typeface="Calibri" panose="020F0502020204030204" pitchFamily="34" charset="0"/>
                <a:cs typeface="Calibri" panose="020F0502020204030204" pitchFamily="34" charset="0"/>
              </a:rPr>
              <a:t> </a:t>
            </a:r>
            <a:r>
              <a:rPr lang="en-GB" dirty="0" err="1">
                <a:solidFill>
                  <a:schemeClr val="tx2"/>
                </a:solidFill>
                <a:latin typeface="Calibri" panose="020F0502020204030204" pitchFamily="34" charset="0"/>
                <a:cs typeface="Calibri" panose="020F0502020204030204" pitchFamily="34" charset="0"/>
              </a:rPr>
              <a:t>Lunigiana</a:t>
            </a:r>
            <a:r>
              <a:rPr lang="en-GB" dirty="0">
                <a:solidFill>
                  <a:schemeClr val="tx2"/>
                </a:solidFill>
                <a:latin typeface="Calibri" panose="020F0502020204030204" pitchFamily="34" charset="0"/>
                <a:cs typeface="Calibri" panose="020F0502020204030204" pitchFamily="34" charset="0"/>
              </a:rPr>
              <a:t> D.O.P.</a:t>
            </a:r>
          </a:p>
          <a:p>
            <a:pPr>
              <a:buFont typeface="Wingdings" panose="05000000000000000000" pitchFamily="2" charset="2"/>
              <a:buChar char="v"/>
            </a:pPr>
            <a:r>
              <a:rPr lang="en-GB" dirty="0">
                <a:solidFill>
                  <a:schemeClr val="tx2"/>
                </a:solidFill>
                <a:latin typeface="Calibri" panose="020F0502020204030204" pitchFamily="34" charset="0"/>
                <a:cs typeface="Calibri" panose="020F0502020204030204" pitchFamily="34" charset="0"/>
              </a:rPr>
              <a:t>Miele </a:t>
            </a:r>
            <a:r>
              <a:rPr lang="en-GB" dirty="0" err="1">
                <a:solidFill>
                  <a:schemeClr val="tx2"/>
                </a:solidFill>
                <a:latin typeface="Calibri" panose="020F0502020204030204" pitchFamily="34" charset="0"/>
                <a:cs typeface="Calibri" panose="020F0502020204030204" pitchFamily="34" charset="0"/>
              </a:rPr>
              <a:t>delle</a:t>
            </a:r>
            <a:r>
              <a:rPr lang="en-GB" dirty="0">
                <a:solidFill>
                  <a:schemeClr val="tx2"/>
                </a:solidFill>
                <a:latin typeface="Calibri" panose="020F0502020204030204" pitchFamily="34" charset="0"/>
                <a:cs typeface="Calibri" panose="020F0502020204030204" pitchFamily="34" charset="0"/>
              </a:rPr>
              <a:t> </a:t>
            </a:r>
            <a:r>
              <a:rPr lang="en-GB" dirty="0" err="1">
                <a:solidFill>
                  <a:schemeClr val="tx2"/>
                </a:solidFill>
                <a:latin typeface="Calibri" panose="020F0502020204030204" pitchFamily="34" charset="0"/>
                <a:cs typeface="Calibri" panose="020F0502020204030204" pitchFamily="34" charset="0"/>
              </a:rPr>
              <a:t>Dolomiti</a:t>
            </a:r>
            <a:r>
              <a:rPr lang="en-GB" dirty="0">
                <a:solidFill>
                  <a:schemeClr val="tx2"/>
                </a:solidFill>
                <a:latin typeface="Calibri" panose="020F0502020204030204" pitchFamily="34" charset="0"/>
                <a:cs typeface="Calibri" panose="020F0502020204030204" pitchFamily="34" charset="0"/>
              </a:rPr>
              <a:t> </a:t>
            </a:r>
            <a:r>
              <a:rPr lang="en-GB" dirty="0" err="1">
                <a:solidFill>
                  <a:schemeClr val="tx2"/>
                </a:solidFill>
                <a:latin typeface="Calibri" panose="020F0502020204030204" pitchFamily="34" charset="0"/>
                <a:cs typeface="Calibri" panose="020F0502020204030204" pitchFamily="34" charset="0"/>
              </a:rPr>
              <a:t>Bellunesi</a:t>
            </a:r>
            <a:r>
              <a:rPr lang="en-GB" dirty="0">
                <a:solidFill>
                  <a:schemeClr val="tx2"/>
                </a:solidFill>
                <a:latin typeface="Calibri" panose="020F0502020204030204" pitchFamily="34" charset="0"/>
                <a:cs typeface="Calibri" panose="020F0502020204030204" pitchFamily="34" charset="0"/>
              </a:rPr>
              <a:t> D.O.P.</a:t>
            </a:r>
          </a:p>
          <a:p>
            <a:pPr>
              <a:buFont typeface="Wingdings" panose="05000000000000000000" pitchFamily="2" charset="2"/>
              <a:buChar char="v"/>
            </a:pPr>
            <a:r>
              <a:rPr lang="en-GB" dirty="0">
                <a:solidFill>
                  <a:schemeClr val="tx2"/>
                </a:solidFill>
                <a:latin typeface="Calibri" panose="020F0502020204030204" pitchFamily="34" charset="0"/>
                <a:cs typeface="Calibri" panose="020F0502020204030204" pitchFamily="34" charset="0"/>
              </a:rPr>
              <a:t>Miele </a:t>
            </a:r>
            <a:r>
              <a:rPr lang="en-GB" dirty="0" err="1">
                <a:solidFill>
                  <a:schemeClr val="tx2"/>
                </a:solidFill>
                <a:latin typeface="Calibri" panose="020F0502020204030204" pitchFamily="34" charset="0"/>
                <a:cs typeface="Calibri" panose="020F0502020204030204" pitchFamily="34" charset="0"/>
              </a:rPr>
              <a:t>Varesino</a:t>
            </a:r>
            <a:r>
              <a:rPr lang="en-GB" dirty="0">
                <a:solidFill>
                  <a:schemeClr val="tx2"/>
                </a:solidFill>
                <a:latin typeface="Calibri" panose="020F0502020204030204" pitchFamily="34" charset="0"/>
                <a:cs typeface="Calibri" panose="020F0502020204030204" pitchFamily="34" charset="0"/>
              </a:rPr>
              <a:t> D.O.P.</a:t>
            </a:r>
          </a:p>
          <a:p>
            <a:pPr marL="0" indent="0">
              <a:buNone/>
            </a:pPr>
            <a:endParaRPr lang="en-GB" dirty="0">
              <a:solidFill>
                <a:schemeClr val="tx2"/>
              </a:solidFill>
              <a:latin typeface="Calibri" panose="020F0502020204030204" pitchFamily="34" charset="0"/>
              <a:cs typeface="Calibri" panose="020F0502020204030204" pitchFamily="34" charset="0"/>
            </a:endParaRPr>
          </a:p>
          <a:p>
            <a:pPr marL="0" indent="0">
              <a:buNone/>
            </a:pPr>
            <a:r>
              <a:rPr lang="en-GB" dirty="0">
                <a:solidFill>
                  <a:schemeClr val="tx2"/>
                </a:solidFill>
                <a:latin typeface="Calibri" panose="020F0502020204030204" pitchFamily="34" charset="0"/>
                <a:cs typeface="Calibri" panose="020F0502020204030204" pitchFamily="34" charset="0"/>
              </a:rPr>
              <a:t>Example of bottom-up rural development</a:t>
            </a:r>
            <a:endParaRPr lang="en-US"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3275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xmlns="" id="{9D20DE71-74BF-4A8A-8F8B-B7FDEE5C1DAC}"/>
              </a:ext>
            </a:extLst>
          </p:cNvPr>
          <p:cNvSpPr>
            <a:spLocks noGrp="1"/>
          </p:cNvSpPr>
          <p:nvPr>
            <p:ph type="title"/>
          </p:nvPr>
        </p:nvSpPr>
        <p:spPr>
          <a:xfrm>
            <a:off x="179512" y="1124744"/>
            <a:ext cx="8568952" cy="648072"/>
          </a:xfrm>
        </p:spPr>
        <p:txBody>
          <a:bodyPr/>
          <a:lstStyle/>
          <a:p>
            <a:r>
              <a:rPr lang="en-US" dirty="0"/>
              <a:t>PDO Honey in Italy</a:t>
            </a:r>
          </a:p>
        </p:txBody>
      </p:sp>
      <p:sp>
        <p:nvSpPr>
          <p:cNvPr id="4" name="Espace réservé du numéro de diapositive 3"/>
          <p:cNvSpPr>
            <a:spLocks noGrp="1"/>
          </p:cNvSpPr>
          <p:nvPr>
            <p:ph type="sldNum" sz="quarter" idx="12"/>
          </p:nvPr>
        </p:nvSpPr>
        <p:spPr>
          <a:xfrm>
            <a:off x="8129016" y="5734050"/>
            <a:ext cx="609600" cy="521208"/>
          </a:xfrm>
        </p:spPr>
        <p:txBody>
          <a:bodyPr anchor="ctr">
            <a:normAutofit/>
          </a:bodyPr>
          <a:lstStyle/>
          <a:p>
            <a:pPr>
              <a:spcAft>
                <a:spcPts val="600"/>
              </a:spcAft>
            </a:pPr>
            <a:fld id="{3FACEB6E-A9E6-46C8-A08A-ECFA30B5831F}" type="slidenum">
              <a:rPr lang="fr-FR" smtClean="0"/>
              <a:pPr>
                <a:spcAft>
                  <a:spcPts val="600"/>
                </a:spcAft>
              </a:pPr>
              <a:t>5</a:t>
            </a:fld>
            <a:endParaRPr lang="fr-FR"/>
          </a:p>
        </p:txBody>
      </p:sp>
      <p:pic>
        <p:nvPicPr>
          <p:cNvPr id="2050" name="Picture 2" descr="Vasi di Miele delle Dolomiti Bellunesi DOP">
            <a:extLst>
              <a:ext uri="{FF2B5EF4-FFF2-40B4-BE49-F238E27FC236}">
                <a16:creationId xmlns:a16="http://schemas.microsoft.com/office/drawing/2014/main" xmlns="" id="{69187868-C4C4-48A6-BF7E-4F6DFB0A1090}"/>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79512" y="3359236"/>
            <a:ext cx="3657600" cy="1472184"/>
          </a:xfrm>
          <a:prstGeom prst="rect">
            <a:avLst/>
          </a:prstGeom>
          <a:solidFill>
            <a:srgbClr val="FFFFFF"/>
          </a:solidFill>
          <a:extLst/>
        </p:spPr>
      </p:pic>
      <p:sp>
        <p:nvSpPr>
          <p:cNvPr id="73" name="Content Placeholder 4">
            <a:extLst>
              <a:ext uri="{FF2B5EF4-FFF2-40B4-BE49-F238E27FC236}">
                <a16:creationId xmlns:a16="http://schemas.microsoft.com/office/drawing/2014/main" xmlns="" id="{09C8676C-D9DD-4CBB-A8C9-6F6853F9B407}"/>
              </a:ext>
            </a:extLst>
          </p:cNvPr>
          <p:cNvSpPr>
            <a:spLocks noGrp="1"/>
          </p:cNvSpPr>
          <p:nvPr>
            <p:ph sz="quarter" idx="2"/>
          </p:nvPr>
        </p:nvSpPr>
        <p:spPr>
          <a:xfrm>
            <a:off x="3995936" y="1767632"/>
            <a:ext cx="4251848" cy="4283968"/>
          </a:xfrm>
        </p:spPr>
        <p:txBody>
          <a:bodyPr>
            <a:noAutofit/>
          </a:bodyPr>
          <a:lstStyle/>
          <a:p>
            <a:pPr marL="0" indent="0">
              <a:buNone/>
            </a:pPr>
            <a:r>
              <a:rPr lang="en-US" sz="2000" dirty="0">
                <a:solidFill>
                  <a:schemeClr val="tx2"/>
                </a:solidFill>
                <a:latin typeface="Calibri" panose="020F0502020204030204" pitchFamily="34" charset="0"/>
                <a:cs typeface="Calibri" panose="020F0502020204030204" pitchFamily="34" charset="0"/>
              </a:rPr>
              <a:t>PDO Honey is produced and processed by </a:t>
            </a:r>
            <a:r>
              <a:rPr lang="en-US" sz="2000" dirty="0" err="1">
                <a:solidFill>
                  <a:schemeClr val="tx2"/>
                </a:solidFill>
                <a:latin typeface="Calibri" panose="020F0502020204030204" pitchFamily="34" charset="0"/>
                <a:cs typeface="Calibri" panose="020F0502020204030204" pitchFamily="34" charset="0"/>
              </a:rPr>
              <a:t>Apis</a:t>
            </a:r>
            <a:r>
              <a:rPr lang="en-US" sz="2000" dirty="0">
                <a:solidFill>
                  <a:schemeClr val="tx2"/>
                </a:solidFill>
                <a:latin typeface="Calibri" panose="020F0502020204030204" pitchFamily="34" charset="0"/>
                <a:cs typeface="Calibri" panose="020F0502020204030204" pitchFamily="34" charset="0"/>
              </a:rPr>
              <a:t> mellifera starting from the nectar of the flowers of each territory and has peculiar qualitative characteristics. The chemical-physical, organoleptic and </a:t>
            </a:r>
            <a:r>
              <a:rPr lang="en-US" sz="2000" dirty="0" err="1">
                <a:solidFill>
                  <a:schemeClr val="tx2"/>
                </a:solidFill>
                <a:latin typeface="Calibri" panose="020F0502020204030204" pitchFamily="34" charset="0"/>
                <a:cs typeface="Calibri" panose="020F0502020204030204" pitchFamily="34" charset="0"/>
              </a:rPr>
              <a:t>melisso</a:t>
            </a:r>
            <a:r>
              <a:rPr lang="en-US" sz="2000" dirty="0">
                <a:solidFill>
                  <a:schemeClr val="tx2"/>
                </a:solidFill>
                <a:latin typeface="Calibri" panose="020F0502020204030204" pitchFamily="34" charset="0"/>
                <a:cs typeface="Calibri" panose="020F0502020204030204" pitchFamily="34" charset="0"/>
              </a:rPr>
              <a:t>-palynological characteristics, in fact, are closely linked to the typical flora of each production environment. According to the different botanical species that bloom gradually during the production period and the consequent floral origin, different types of Honey are obtained, according to production protocols</a:t>
            </a:r>
            <a:r>
              <a:rPr lang="en-US" sz="2000" dirty="0"/>
              <a:t>.</a:t>
            </a:r>
          </a:p>
        </p:txBody>
      </p:sp>
    </p:spTree>
    <p:extLst>
      <p:ext uri="{BB962C8B-B14F-4D97-AF65-F5344CB8AC3E}">
        <p14:creationId xmlns:p14="http://schemas.microsoft.com/office/powerpoint/2010/main" val="509111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Honey in </a:t>
            </a:r>
            <a:r>
              <a:rPr lang="fr-FR" dirty="0" err="1"/>
              <a:t>Albania</a:t>
            </a:r>
            <a:endParaRPr lang="fr-FR" dirty="0"/>
          </a:p>
        </p:txBody>
      </p:sp>
      <p:sp>
        <p:nvSpPr>
          <p:cNvPr id="3" name="Espace réservé du contenu 2"/>
          <p:cNvSpPr>
            <a:spLocks noGrp="1"/>
          </p:cNvSpPr>
          <p:nvPr>
            <p:ph sz="quarter" idx="1"/>
          </p:nvPr>
        </p:nvSpPr>
        <p:spPr>
          <a:xfrm>
            <a:off x="3764608" y="1772816"/>
            <a:ext cx="4886696" cy="4729736"/>
          </a:xfrm>
        </p:spPr>
        <p:txBody>
          <a:bodyPr>
            <a:normAutofit/>
          </a:bodyPr>
          <a:lstStyle/>
          <a:p>
            <a:pPr marL="0" indent="0">
              <a:buNone/>
            </a:pPr>
            <a:r>
              <a:rPr lang="en-GB" sz="2000" dirty="0" smtClean="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In </a:t>
            </a:r>
            <a:r>
              <a:rPr lang="en-GB" sz="2000"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Albania, honey production is currently concentrated in the north, especially in the areas of </a:t>
            </a:r>
            <a:r>
              <a:rPr lang="en-GB" sz="2000" dirty="0" err="1">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Zadrima</a:t>
            </a:r>
            <a:r>
              <a:rPr lang="en-GB" sz="2000"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Tropojë</a:t>
            </a:r>
            <a:r>
              <a:rPr lang="en-GB" sz="2000"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Reç</a:t>
            </a:r>
            <a:r>
              <a:rPr lang="en-GB" sz="2000"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 and </a:t>
            </a:r>
            <a:r>
              <a:rPr lang="en-GB" sz="2000" dirty="0" err="1">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Pukë</a:t>
            </a:r>
            <a:r>
              <a:rPr lang="en-GB" sz="2000"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 Weaknesses in the production relate to the fragmentation of </a:t>
            </a:r>
            <a:r>
              <a:rPr lang="en-GB" sz="2000" dirty="0" smtClean="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production and the </a:t>
            </a:r>
            <a:r>
              <a:rPr lang="en-GB" sz="2000"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lack of adequate communication </a:t>
            </a:r>
            <a:r>
              <a:rPr lang="en-GB" sz="2000" dirty="0" smtClean="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routes. Nevertheless </a:t>
            </a:r>
            <a:r>
              <a:rPr lang="en-GB" sz="2000"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it is already possible to find this type of honey in the markets of Tirana or </a:t>
            </a:r>
            <a:r>
              <a:rPr lang="en-GB" sz="2000" dirty="0" err="1" smtClean="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Durrës</a:t>
            </a:r>
            <a:r>
              <a:rPr lang="en-GB" sz="2000" dirty="0" smtClean="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 </a:t>
            </a:r>
            <a:r>
              <a:rPr lang="en-GB" sz="2000"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In the forests of </a:t>
            </a:r>
            <a:r>
              <a:rPr lang="en-GB" sz="2000" dirty="0" err="1">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Tropojë</a:t>
            </a:r>
            <a:r>
              <a:rPr lang="en-GB" sz="2000"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 it is also possible to find the so-called "chocolate honey", a chestnut honey characterized by a particularly dark colour and a marked sweet taste, mainly produced in June. 	</a:t>
            </a:r>
            <a:br>
              <a:rPr lang="en-GB" sz="2000"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br>
            <a:r>
              <a:rPr lang="en-GB" sz="2000" dirty="0" smtClean="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The honey </a:t>
            </a:r>
            <a:r>
              <a:rPr lang="en-GB" sz="2000"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from </a:t>
            </a:r>
            <a:r>
              <a:rPr lang="en-GB" sz="2000" dirty="0" err="1" smtClean="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Pukëdraws</a:t>
            </a:r>
            <a:r>
              <a:rPr lang="en-GB" sz="2000" dirty="0" smtClean="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 </a:t>
            </a:r>
            <a:r>
              <a:rPr lang="en-GB" sz="2000"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its essence </a:t>
            </a:r>
            <a:r>
              <a:rPr lang="en-GB" sz="2000" dirty="0" smtClean="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
            </a:r>
            <a:br>
              <a:rPr lang="en-GB" sz="2000" dirty="0" smtClean="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br>
            <a:r>
              <a:rPr lang="en-GB" sz="2000" dirty="0" smtClean="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from </a:t>
            </a:r>
            <a:r>
              <a:rPr lang="en-GB" sz="2000"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the </a:t>
            </a:r>
            <a:r>
              <a:rPr lang="en-GB" sz="2000" dirty="0" smtClean="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different herbs of the area.</a:t>
            </a:r>
            <a:endParaRPr lang="fr-FR" sz="2000" dirty="0">
              <a:solidFill>
                <a:schemeClr val="accent1">
                  <a:lumMod val="50000"/>
                </a:schemeClr>
              </a:solidFill>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5"/>
          </p:nvPr>
        </p:nvSpPr>
        <p:spPr/>
        <p:txBody>
          <a:bodyPr/>
          <a:lstStyle/>
          <a:p>
            <a:fld id="{3FACEB6E-A9E6-46C8-A08A-ECFA30B5831F}" type="slidenum">
              <a:rPr lang="fr-FR" smtClean="0"/>
              <a:t>6</a:t>
            </a:fld>
            <a:endParaRPr lang="fr-FR"/>
          </a:p>
        </p:txBody>
      </p:sp>
      <p:pic>
        <p:nvPicPr>
          <p:cNvPr id="5" name="Immagine 4"/>
          <p:cNvPicPr>
            <a:picLocks noChangeAspect="1"/>
          </p:cNvPicPr>
          <p:nvPr/>
        </p:nvPicPr>
        <p:blipFill>
          <a:blip r:embed="rId2"/>
          <a:stretch>
            <a:fillRect/>
          </a:stretch>
        </p:blipFill>
        <p:spPr>
          <a:xfrm>
            <a:off x="666739" y="2420888"/>
            <a:ext cx="2610643" cy="3096344"/>
          </a:xfrm>
          <a:prstGeom prst="rect">
            <a:avLst/>
          </a:prstGeom>
        </p:spPr>
      </p:pic>
    </p:spTree>
    <p:extLst>
      <p:ext uri="{BB962C8B-B14F-4D97-AF65-F5344CB8AC3E}">
        <p14:creationId xmlns:p14="http://schemas.microsoft.com/office/powerpoint/2010/main" val="125426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24744"/>
            <a:ext cx="8352928" cy="648072"/>
          </a:xfrm>
        </p:spPr>
        <p:txBody>
          <a:bodyPr/>
          <a:lstStyle/>
          <a:p>
            <a:r>
              <a:rPr lang="fr-FR" dirty="0"/>
              <a:t>Conclusions</a:t>
            </a:r>
          </a:p>
        </p:txBody>
      </p:sp>
      <p:sp>
        <p:nvSpPr>
          <p:cNvPr id="3" name="Espace réservé du contenu 2"/>
          <p:cNvSpPr>
            <a:spLocks noGrp="1"/>
          </p:cNvSpPr>
          <p:nvPr>
            <p:ph sz="quarter" idx="1"/>
          </p:nvPr>
        </p:nvSpPr>
        <p:spPr>
          <a:xfrm>
            <a:off x="3707904" y="1805608"/>
            <a:ext cx="4824536" cy="4729736"/>
          </a:xfrm>
        </p:spPr>
        <p:txBody>
          <a:bodyPr>
            <a:normAutofit/>
          </a:bodyPr>
          <a:lstStyle/>
          <a:p>
            <a:pPr marL="0" indent="0">
              <a:buNone/>
            </a:pPr>
            <a:r>
              <a:rPr lang="en-GB" sz="2000" b="0" dirty="0" smtClean="0">
                <a:solidFill>
                  <a:schemeClr val="accent5">
                    <a:lumMod val="50000"/>
                  </a:schemeClr>
                </a:solidFill>
                <a:effectLst/>
                <a:latin typeface="Calibri" panose="020F0502020204030204" pitchFamily="34" charset="0"/>
                <a:cs typeface="Calibri" panose="020F0502020204030204" pitchFamily="34" charset="0"/>
              </a:rPr>
              <a:t>GIs play </a:t>
            </a:r>
            <a:r>
              <a:rPr lang="en-GB" sz="2000" b="0" dirty="0">
                <a:solidFill>
                  <a:schemeClr val="accent5">
                    <a:lumMod val="50000"/>
                  </a:schemeClr>
                </a:solidFill>
                <a:effectLst/>
                <a:latin typeface="Calibri" panose="020F0502020204030204" pitchFamily="34" charset="0"/>
                <a:cs typeface="Calibri" panose="020F0502020204030204" pitchFamily="34" charset="0"/>
              </a:rPr>
              <a:t>a wide array of </a:t>
            </a:r>
            <a:r>
              <a:rPr lang="en-GB" sz="2000" b="0" dirty="0" smtClean="0">
                <a:solidFill>
                  <a:schemeClr val="accent5">
                    <a:lumMod val="50000"/>
                  </a:schemeClr>
                </a:solidFill>
                <a:effectLst/>
                <a:latin typeface="Calibri" panose="020F0502020204030204" pitchFamily="34" charset="0"/>
                <a:cs typeface="Calibri" panose="020F0502020204030204" pitchFamily="34" charset="0"/>
              </a:rPr>
              <a:t>functions and </a:t>
            </a:r>
            <a:r>
              <a:rPr lang="en-GB" sz="2000" dirty="0">
                <a:solidFill>
                  <a:schemeClr val="accent5">
                    <a:lumMod val="50000"/>
                  </a:schemeClr>
                </a:solidFill>
                <a:latin typeface="Calibri" panose="020F0502020204030204" pitchFamily="34" charset="0"/>
                <a:cs typeface="Calibri" panose="020F0502020204030204" pitchFamily="34" charset="0"/>
              </a:rPr>
              <a:t>t</a:t>
            </a:r>
            <a:r>
              <a:rPr lang="en-GB" sz="2000" b="0" dirty="0" smtClean="0">
                <a:solidFill>
                  <a:schemeClr val="accent5">
                    <a:lumMod val="50000"/>
                  </a:schemeClr>
                </a:solidFill>
                <a:effectLst/>
                <a:latin typeface="Calibri" panose="020F0502020204030204" pitchFamily="34" charset="0"/>
                <a:cs typeface="Calibri" panose="020F0502020204030204" pitchFamily="34" charset="0"/>
              </a:rPr>
              <a:t>he scenario is diversified; in the northern part, the research and the institution of PDO and PGI marks are more advanced, above all thanks to local NGOs and associations which have already established a sort of Disciplinary of </a:t>
            </a:r>
            <a:r>
              <a:rPr lang="en-GB" sz="2000" b="0" dirty="0">
                <a:solidFill>
                  <a:schemeClr val="accent5">
                    <a:lumMod val="50000"/>
                  </a:schemeClr>
                </a:solidFill>
                <a:effectLst/>
                <a:latin typeface="Calibri" panose="020F0502020204030204" pitchFamily="34" charset="0"/>
                <a:cs typeface="Calibri" panose="020F0502020204030204" pitchFamily="34" charset="0"/>
              </a:rPr>
              <a:t>Production for some products, such as chestnuts and honey. </a:t>
            </a:r>
            <a:r>
              <a:rPr lang="en-GB" sz="2000" b="0" dirty="0" smtClean="0">
                <a:solidFill>
                  <a:schemeClr val="accent5">
                    <a:lumMod val="50000"/>
                  </a:schemeClr>
                </a:solidFill>
                <a:effectLst/>
                <a:latin typeface="Calibri" panose="020F0502020204030204" pitchFamily="34" charset="0"/>
                <a:cs typeface="Calibri" panose="020F0502020204030204" pitchFamily="34" charset="0"/>
              </a:rPr>
              <a:t>Broadening </a:t>
            </a:r>
            <a:r>
              <a:rPr lang="en-GB" sz="2000" b="0" dirty="0">
                <a:solidFill>
                  <a:schemeClr val="accent5">
                    <a:lumMod val="50000"/>
                  </a:schemeClr>
                </a:solidFill>
                <a:effectLst/>
                <a:latin typeface="Calibri" panose="020F0502020204030204" pitchFamily="34" charset="0"/>
                <a:cs typeface="Calibri" panose="020F0502020204030204" pitchFamily="34" charset="0"/>
              </a:rPr>
              <a:t>the scope of PDO best practices in Italy represents an important and interesting tool to assess the potential of the described sector in Albania, and to draw a road map towards </a:t>
            </a:r>
            <a:r>
              <a:rPr lang="en-GB" sz="2000" b="0" dirty="0" smtClean="0">
                <a:solidFill>
                  <a:schemeClr val="accent5">
                    <a:lumMod val="50000"/>
                  </a:schemeClr>
                </a:solidFill>
                <a:effectLst/>
                <a:latin typeface="Calibri" panose="020F0502020204030204" pitchFamily="34" charset="0"/>
                <a:cs typeface="Calibri" panose="020F0502020204030204" pitchFamily="34" charset="0"/>
              </a:rPr>
              <a:t/>
            </a:r>
            <a:br>
              <a:rPr lang="en-GB" sz="2000" b="0" dirty="0" smtClean="0">
                <a:solidFill>
                  <a:schemeClr val="accent5">
                    <a:lumMod val="50000"/>
                  </a:schemeClr>
                </a:solidFill>
                <a:effectLst/>
                <a:latin typeface="Calibri" panose="020F0502020204030204" pitchFamily="34" charset="0"/>
                <a:cs typeface="Calibri" panose="020F0502020204030204" pitchFamily="34" charset="0"/>
              </a:rPr>
            </a:br>
            <a:r>
              <a:rPr lang="en-GB" sz="2000" b="0" dirty="0" smtClean="0">
                <a:solidFill>
                  <a:schemeClr val="accent5">
                    <a:lumMod val="50000"/>
                  </a:schemeClr>
                </a:solidFill>
                <a:effectLst/>
                <a:latin typeface="Calibri" panose="020F0502020204030204" pitchFamily="34" charset="0"/>
                <a:cs typeface="Calibri" panose="020F0502020204030204" pitchFamily="34" charset="0"/>
              </a:rPr>
              <a:t>the </a:t>
            </a:r>
            <a:r>
              <a:rPr lang="en-GB" sz="2000" b="0" dirty="0">
                <a:solidFill>
                  <a:schemeClr val="accent5">
                    <a:lumMod val="50000"/>
                  </a:schemeClr>
                </a:solidFill>
                <a:effectLst/>
                <a:latin typeface="Calibri" panose="020F0502020204030204" pitchFamily="34" charset="0"/>
                <a:cs typeface="Calibri" panose="020F0502020204030204" pitchFamily="34" charset="0"/>
              </a:rPr>
              <a:t>reach of SDGs at local level.</a:t>
            </a:r>
            <a:endParaRPr lang="it-IT" sz="2000" b="1" dirty="0">
              <a:solidFill>
                <a:schemeClr val="accent5">
                  <a:lumMod val="50000"/>
                </a:schemeClr>
              </a:solidFill>
              <a:effectLst/>
              <a:latin typeface="Calibri" panose="020F0502020204030204" pitchFamily="34" charset="0"/>
              <a:cs typeface="Calibri" panose="020F0502020204030204" pitchFamily="34" charset="0"/>
            </a:endParaRPr>
          </a:p>
          <a:p>
            <a:pPr marL="0" indent="0">
              <a:buNone/>
            </a:pPr>
            <a:endParaRPr lang="fr-FR" dirty="0"/>
          </a:p>
        </p:txBody>
      </p:sp>
      <p:sp>
        <p:nvSpPr>
          <p:cNvPr id="4" name="Espace réservé du numéro de diapositive 3"/>
          <p:cNvSpPr>
            <a:spLocks noGrp="1"/>
          </p:cNvSpPr>
          <p:nvPr>
            <p:ph type="sldNum" sz="quarter" idx="15"/>
          </p:nvPr>
        </p:nvSpPr>
        <p:spPr/>
        <p:txBody>
          <a:bodyPr/>
          <a:lstStyle/>
          <a:p>
            <a:fld id="{3FACEB6E-A9E6-46C8-A08A-ECFA30B5831F}" type="slidenum">
              <a:rPr lang="fr-FR" smtClean="0"/>
              <a:t>7</a:t>
            </a:fld>
            <a:endParaRPr lang="fr-FR"/>
          </a:p>
        </p:txBody>
      </p:sp>
      <p:pic>
        <p:nvPicPr>
          <p:cNvPr id="5" name="Immagine 4"/>
          <p:cNvPicPr>
            <a:picLocks noChangeAspect="1"/>
          </p:cNvPicPr>
          <p:nvPr/>
        </p:nvPicPr>
        <p:blipFill>
          <a:blip r:embed="rId2"/>
          <a:stretch>
            <a:fillRect/>
          </a:stretch>
        </p:blipFill>
        <p:spPr>
          <a:xfrm>
            <a:off x="323527" y="1905736"/>
            <a:ext cx="2904219" cy="2131820"/>
          </a:xfrm>
          <a:prstGeom prst="rect">
            <a:avLst/>
          </a:prstGeom>
        </p:spPr>
      </p:pic>
      <p:pic>
        <p:nvPicPr>
          <p:cNvPr id="6" name="Immagine 5"/>
          <p:cNvPicPr>
            <a:picLocks noChangeAspect="1"/>
          </p:cNvPicPr>
          <p:nvPr/>
        </p:nvPicPr>
        <p:blipFill rotWithShape="1">
          <a:blip r:embed="rId3"/>
          <a:srcRect r="27885"/>
          <a:stretch/>
        </p:blipFill>
        <p:spPr>
          <a:xfrm>
            <a:off x="323527" y="4170476"/>
            <a:ext cx="2904219" cy="2131820"/>
          </a:xfrm>
          <a:prstGeom prst="rect">
            <a:avLst/>
          </a:prstGeom>
        </p:spPr>
      </p:pic>
    </p:spTree>
    <p:extLst>
      <p:ext uri="{BB962C8B-B14F-4D97-AF65-F5344CB8AC3E}">
        <p14:creationId xmlns:p14="http://schemas.microsoft.com/office/powerpoint/2010/main" val="1254262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7400" y="1340768"/>
            <a:ext cx="8568952" cy="648072"/>
          </a:xfrm>
        </p:spPr>
        <p:txBody>
          <a:bodyPr anchor="b">
            <a:normAutofit/>
          </a:bodyPr>
          <a:lstStyle/>
          <a:p>
            <a:pPr algn="ctr"/>
            <a:r>
              <a:rPr lang="fr-FR" dirty="0"/>
              <a:t>Q&amp;A</a:t>
            </a:r>
          </a:p>
        </p:txBody>
      </p:sp>
      <p:sp>
        <p:nvSpPr>
          <p:cNvPr id="4" name="Espace réservé du numéro de diapositive 3"/>
          <p:cNvSpPr>
            <a:spLocks noGrp="1"/>
          </p:cNvSpPr>
          <p:nvPr>
            <p:ph type="sldNum" sz="quarter" idx="12"/>
          </p:nvPr>
        </p:nvSpPr>
        <p:spPr>
          <a:xfrm>
            <a:off x="8129016" y="5734050"/>
            <a:ext cx="609600" cy="521208"/>
          </a:xfrm>
        </p:spPr>
        <p:txBody>
          <a:bodyPr anchor="ctr">
            <a:normAutofit/>
          </a:bodyPr>
          <a:lstStyle/>
          <a:p>
            <a:pPr>
              <a:spcAft>
                <a:spcPts val="600"/>
              </a:spcAft>
            </a:pPr>
            <a:fld id="{3FACEB6E-A9E6-46C8-A08A-ECFA30B5831F}" type="slidenum">
              <a:rPr lang="fr-FR" smtClean="0"/>
              <a:pPr>
                <a:spcAft>
                  <a:spcPts val="600"/>
                </a:spcAft>
              </a:pPr>
              <a:t>8</a:t>
            </a:fld>
            <a:endParaRPr lang="fr-FR"/>
          </a:p>
        </p:txBody>
      </p:sp>
      <p:pic>
        <p:nvPicPr>
          <p:cNvPr id="5" name="Segnaposto contenuto 4">
            <a:extLst>
              <a:ext uri="{FF2B5EF4-FFF2-40B4-BE49-F238E27FC236}">
                <a16:creationId xmlns:a16="http://schemas.microsoft.com/office/drawing/2014/main" xmlns="" id="{F5A4E2A3-50C6-4F6F-96B4-052AC2C35F60}"/>
              </a:ext>
            </a:extLst>
          </p:cNvPr>
          <p:cNvPicPr>
            <a:picLocks noGrp="1" noChangeAspect="1"/>
          </p:cNvPicPr>
          <p:nvPr>
            <p:ph sz="quarter" idx="1"/>
          </p:nvPr>
        </p:nvPicPr>
        <p:blipFill>
          <a:blip r:embed="rId2"/>
          <a:stretch>
            <a:fillRect/>
          </a:stretch>
        </p:blipFill>
        <p:spPr>
          <a:xfrm>
            <a:off x="190765" y="2924944"/>
            <a:ext cx="3657600" cy="1463040"/>
          </a:xfrm>
          <a:prstGeom prst="rect">
            <a:avLst/>
          </a:prstGeom>
          <a:noFill/>
        </p:spPr>
      </p:pic>
      <p:sp>
        <p:nvSpPr>
          <p:cNvPr id="10" name="Content Placeholder 4">
            <a:extLst>
              <a:ext uri="{FF2B5EF4-FFF2-40B4-BE49-F238E27FC236}">
                <a16:creationId xmlns:a16="http://schemas.microsoft.com/office/drawing/2014/main" xmlns="" id="{0AB5B50F-AD68-426C-9FAF-17A7B7AFD8F7}"/>
              </a:ext>
            </a:extLst>
          </p:cNvPr>
          <p:cNvSpPr>
            <a:spLocks noGrp="1"/>
          </p:cNvSpPr>
          <p:nvPr>
            <p:ph sz="quarter" idx="2"/>
          </p:nvPr>
        </p:nvSpPr>
        <p:spPr>
          <a:xfrm>
            <a:off x="4355976" y="2924944"/>
            <a:ext cx="3657600" cy="2578656"/>
          </a:xfrm>
        </p:spPr>
        <p:txBody>
          <a:bodyPr/>
          <a:lstStyle/>
          <a:p>
            <a:pPr marL="0" indent="0">
              <a:buNone/>
            </a:pPr>
            <a:r>
              <a:rPr lang="en-US" sz="3000" cap="small" dirty="0">
                <a:solidFill>
                  <a:schemeClr val="tx2"/>
                </a:solidFill>
                <a:latin typeface="+mj-lt"/>
                <a:ea typeface="+mj-ea"/>
                <a:cs typeface="+mj-cs"/>
              </a:rPr>
              <a:t>Thank you for your attention!</a:t>
            </a:r>
          </a:p>
        </p:txBody>
      </p:sp>
    </p:spTree>
    <p:extLst>
      <p:ext uri="{BB962C8B-B14F-4D97-AF65-F5344CB8AC3E}">
        <p14:creationId xmlns:p14="http://schemas.microsoft.com/office/powerpoint/2010/main" val="12542623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_webinar_1_pres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template_long_presentation_10_minutes_medforum_2021_en</Template>
  <TotalTime>186</TotalTime>
  <Words>514</Words>
  <Application>Microsoft Office PowerPoint</Application>
  <PresentationFormat>Affichage à l'écran (4:3)</PresentationFormat>
  <Paragraphs>47</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template_webinar_1_presesentation</vt:lpstr>
      <vt:lpstr>Geographical Indications and Sustainable rural development: possible paths from PDO honey in Italy to Albania</vt:lpstr>
      <vt:lpstr>Geographical Indications (GIs)</vt:lpstr>
      <vt:lpstr>Geographical Indications (GIs)</vt:lpstr>
      <vt:lpstr>Protected Designations of Origin</vt:lpstr>
      <vt:lpstr>PDO Honey in Italy</vt:lpstr>
      <vt:lpstr>Honey in Albania</vt:lpstr>
      <vt:lpstr>Conclusions</vt:lpstr>
      <vt:lpstr>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Simona Giordano</dc:creator>
  <cp:lastModifiedBy>Adamolle</cp:lastModifiedBy>
  <cp:revision>12</cp:revision>
  <dcterms:created xsi:type="dcterms:W3CDTF">2021-06-29T11:13:42Z</dcterms:created>
  <dcterms:modified xsi:type="dcterms:W3CDTF">2021-07-02T16:39:10Z</dcterms:modified>
</cp:coreProperties>
</file>