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72" r:id="rId3"/>
    <p:sldId id="265" r:id="rId4"/>
    <p:sldId id="266" r:id="rId5"/>
    <p:sldId id="267" r:id="rId6"/>
    <p:sldId id="268" r:id="rId7"/>
    <p:sldId id="269" r:id="rId8"/>
    <p:sldId id="271"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312"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58D8F-D93B-4C48-AD8E-BBD0140A2F24}" type="datetimeFigureOut">
              <a:rPr lang="fr-FR" smtClean="0"/>
              <a:t>05/07/2021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67D0E-07EB-454F-A398-3C76921E2312}" type="slidenum">
              <a:rPr lang="fr-FR" smtClean="0"/>
              <a:t>‹N°›</a:t>
            </a:fld>
            <a:endParaRPr lang="fr-FR"/>
          </a:p>
        </p:txBody>
      </p:sp>
    </p:spTree>
    <p:extLst>
      <p:ext uri="{BB962C8B-B14F-4D97-AF65-F5344CB8AC3E}">
        <p14:creationId xmlns:p14="http://schemas.microsoft.com/office/powerpoint/2010/main" val="57693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dirty="0"/>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Modifier le style des sous-titres du masque</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228184" y="1196752"/>
            <a:ext cx="1676400" cy="5112568"/>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235893"/>
            <a:ext cx="5626968" cy="5073427"/>
          </a:xfrm>
        </p:spPr>
        <p:txBody>
          <a:bodyPr vert="eaVert"/>
          <a:lstStyle/>
          <a:p>
            <a:pPr lvl="0" eaLnBrk="1" latinLnBrk="0" hangingPunct="1"/>
            <a:r>
              <a:rPr lang="fr-FR" smtClean="0"/>
              <a:t>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numéro de diapositive 5"/>
          <p:cNvSpPr>
            <a:spLocks noGrp="1"/>
          </p:cNvSpPr>
          <p:nvPr>
            <p:ph type="sldNum" sz="quarter" idx="12"/>
          </p:nvPr>
        </p:nvSpPr>
        <p:spPr/>
        <p:txBody>
          <a:bodyPr/>
          <a:lstStyle/>
          <a:p>
            <a:fld id="{3FACEB6E-A9E6-46C8-A08A-ECFA30B5831F}" type="slidenum">
              <a:rPr lang="fr-FR" smtClean="0"/>
              <a:t>‹N°›</a:t>
            </a:fld>
            <a:endParaRPr lang="fr-FR"/>
          </a:p>
        </p:txBody>
      </p:sp>
      <p:sp>
        <p:nvSpPr>
          <p:cNvPr id="7"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22-25 March 2021</a:t>
            </a:r>
            <a:endParaRPr lang="fr-FR" b="1" dirty="0"/>
          </a:p>
        </p:txBody>
      </p:sp>
      <p:sp>
        <p:nvSpPr>
          <p:cNvPr id="8"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smtClean="0"/>
              <a:t>FSD7 Webinars 2021 </a:t>
            </a:r>
            <a:r>
              <a:rPr lang="fr-FR" smtClean="0"/>
              <a:t>- fsd7.sciencesconf.org</a:t>
            </a:r>
            <a:endParaRPr lang="fr-FR"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496944" cy="648072"/>
          </a:xfrm>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179512" y="1772816"/>
            <a:ext cx="7848872" cy="4729736"/>
          </a:xfrm>
        </p:spPr>
        <p:txBody>
          <a:bodyPr/>
          <a:lstStyle/>
          <a:p>
            <a:pPr lvl="0" eaLnBrk="1" latinLnBrk="0" hangingPunct="1"/>
            <a:r>
              <a:rPr lang="fr-FR" smtClean="0"/>
              <a:t>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dirty="0"/>
          </a:p>
        </p:txBody>
      </p:sp>
      <p:sp>
        <p:nvSpPr>
          <p:cNvPr id="9" name="Espace réservé du numéro de diapositive 8"/>
          <p:cNvSpPr>
            <a:spLocks noGrp="1"/>
          </p:cNvSpPr>
          <p:nvPr>
            <p:ph type="sldNum" sz="quarter" idx="15"/>
          </p:nvPr>
        </p:nvSpPr>
        <p:spPr/>
        <p:txBody>
          <a:bodyPr rtlCol="0"/>
          <a:lstStyle/>
          <a:p>
            <a:fld id="{3FACEB6E-A9E6-46C8-A08A-ECFA30B5831F}"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568952" cy="648072"/>
          </a:xfrm>
        </p:spPr>
        <p:txBody>
          <a:bodyPr/>
          <a:lstStyle/>
          <a:p>
            <a:r>
              <a:rPr kumimoji="0" lang="fr-FR" smtClean="0"/>
              <a:t>Modifiez le style du titre</a:t>
            </a:r>
            <a:endParaRPr kumimoji="0" lang="en-US" dirty="0"/>
          </a:p>
        </p:txBody>
      </p:sp>
      <p:sp>
        <p:nvSpPr>
          <p:cNvPr id="7" name="Espace réservé du numéro de diapositive 6"/>
          <p:cNvSpPr>
            <a:spLocks noGrp="1"/>
          </p:cNvSpPr>
          <p:nvPr>
            <p:ph type="sldNum" sz="quarter" idx="12"/>
          </p:nvPr>
        </p:nvSpPr>
        <p:spPr/>
        <p:txBody>
          <a:bodyPr/>
          <a:lstStyle/>
          <a:p>
            <a:fld id="{3FACEB6E-A9E6-46C8-A08A-ECFA30B5831F}" type="slidenum">
              <a:rPr lang="fr-FR" smtClean="0"/>
              <a:t>‹N°›</a:t>
            </a:fld>
            <a:endParaRPr lang="fr-FR"/>
          </a:p>
        </p:txBody>
      </p:sp>
      <p:sp>
        <p:nvSpPr>
          <p:cNvPr id="9" name="Espace réservé du contenu 8"/>
          <p:cNvSpPr>
            <a:spLocks noGrp="1"/>
          </p:cNvSpPr>
          <p:nvPr>
            <p:ph sz="quarter" idx="1"/>
          </p:nvPr>
        </p:nvSpPr>
        <p:spPr>
          <a:xfrm>
            <a:off x="179512" y="1809328"/>
            <a:ext cx="3657600" cy="4572000"/>
          </a:xfrm>
        </p:spPr>
        <p:txBody>
          <a:bodyPr/>
          <a:lstStyle/>
          <a:p>
            <a:pPr lvl="0" eaLnBrk="1" latinLnBrk="0" hangingPunct="1"/>
            <a:r>
              <a:rPr lang="fr-FR" smtClean="0"/>
              <a:t>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3992560" y="1809328"/>
            <a:ext cx="3657600" cy="4572000"/>
          </a:xfrm>
        </p:spPr>
        <p:txBody>
          <a:bodyPr/>
          <a:lstStyle/>
          <a:p>
            <a:pPr lvl="0" eaLnBrk="1" latinLnBrk="0" hangingPunct="1"/>
            <a:r>
              <a:rPr lang="fr-FR" smtClean="0"/>
              <a:t>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496944" cy="576064"/>
          </a:xfrm>
        </p:spPr>
        <p:txBody>
          <a:bodyPr anchor="b"/>
          <a:lstStyle>
            <a:lvl1pPr>
              <a:defRPr/>
            </a:lvl1pPr>
          </a:lstStyle>
          <a:p>
            <a:r>
              <a:rPr kumimoji="0" lang="fr-FR" smtClean="0"/>
              <a:t>Modifiez le style du titre</a:t>
            </a:r>
            <a:endParaRPr kumimoji="0" lang="en-US" dirty="0"/>
          </a:p>
        </p:txBody>
      </p:sp>
      <p:sp>
        <p:nvSpPr>
          <p:cNvPr id="9" name="Espace réservé du numéro de diapositive 8"/>
          <p:cNvSpPr>
            <a:spLocks noGrp="1"/>
          </p:cNvSpPr>
          <p:nvPr>
            <p:ph type="sldNum" sz="quarter" idx="12"/>
          </p:nvPr>
        </p:nvSpPr>
        <p:spPr/>
        <p:txBody>
          <a:bodyPr/>
          <a:lstStyle/>
          <a:p>
            <a:fld id="{3FACEB6E-A9E6-46C8-A08A-ECFA30B5831F}" type="slidenum">
              <a:rPr lang="fr-FR" smtClean="0"/>
              <a:t>‹N°›</a:t>
            </a:fld>
            <a:endParaRPr lang="fr-FR"/>
          </a:p>
        </p:txBody>
      </p:sp>
      <p:sp>
        <p:nvSpPr>
          <p:cNvPr id="11" name="Espace réservé du contenu 10"/>
          <p:cNvSpPr>
            <a:spLocks noGrp="1"/>
          </p:cNvSpPr>
          <p:nvPr>
            <p:ph sz="quarter" idx="2"/>
          </p:nvPr>
        </p:nvSpPr>
        <p:spPr>
          <a:xfrm>
            <a:off x="251520" y="2567136"/>
            <a:ext cx="3657600" cy="3886200"/>
          </a:xfrm>
        </p:spPr>
        <p:txBody>
          <a:bodyPr/>
          <a:lstStyle/>
          <a:p>
            <a:pPr lvl="0" eaLnBrk="1" latinLnBrk="0" hangingPunct="1"/>
            <a:r>
              <a:rPr lang="fr-FR" smtClean="0"/>
              <a:t>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166295" y="2567136"/>
            <a:ext cx="3657600" cy="3886200"/>
          </a:xfrm>
        </p:spPr>
        <p:txBody>
          <a:bodyPr/>
          <a:lstStyle/>
          <a:p>
            <a:pPr lvl="0" eaLnBrk="1" latinLnBrk="0" hangingPunct="1"/>
            <a:r>
              <a:rPr lang="fr-FR" smtClean="0"/>
              <a:t>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251520" y="1774656"/>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Modifier les styles du texte du masque</a:t>
            </a:r>
          </a:p>
        </p:txBody>
      </p:sp>
      <p:sp>
        <p:nvSpPr>
          <p:cNvPr id="14" name="Espace réservé du texte 13"/>
          <p:cNvSpPr>
            <a:spLocks noGrp="1"/>
          </p:cNvSpPr>
          <p:nvPr>
            <p:ph type="body" sz="quarter" idx="3"/>
          </p:nvPr>
        </p:nvSpPr>
        <p:spPr>
          <a:xfrm>
            <a:off x="4137720" y="1774656"/>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Modifier les styles du texte du masque</a:t>
            </a:r>
          </a:p>
        </p:txBody>
      </p:sp>
      <p:sp>
        <p:nvSpPr>
          <p:cNvPr id="10"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22-25 March 2021</a:t>
            </a:r>
            <a:endParaRPr lang="fr-FR" b="1" dirty="0"/>
          </a:p>
        </p:txBody>
      </p:sp>
      <p:sp>
        <p:nvSpPr>
          <p:cNvPr id="15"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FSD7 </a:t>
            </a:r>
            <a:r>
              <a:rPr lang="fr-FR" b="1" dirty="0" err="1" smtClean="0"/>
              <a:t>Webinars</a:t>
            </a:r>
            <a:r>
              <a:rPr lang="fr-FR" b="1" dirty="0" smtClean="0"/>
              <a:t> 2021 </a:t>
            </a:r>
            <a:r>
              <a:rPr lang="fr-FR" dirty="0" smtClean="0"/>
              <a:t>- fsd7.sciencesconf.org</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568952" cy="648072"/>
          </a:xfrm>
        </p:spPr>
        <p:txBody>
          <a:bodyPr/>
          <a:lstStyle/>
          <a:p>
            <a:r>
              <a:rPr kumimoji="0" lang="fr-FR" smtClean="0"/>
              <a:t>Modifiez le style du titre</a:t>
            </a:r>
            <a:endParaRPr kumimoji="0" lang="en-US"/>
          </a:p>
        </p:txBody>
      </p:sp>
      <p:sp>
        <p:nvSpPr>
          <p:cNvPr id="7" name="Espace réservé du numéro de diapositive 6"/>
          <p:cNvSpPr>
            <a:spLocks noGrp="1"/>
          </p:cNvSpPr>
          <p:nvPr>
            <p:ph type="sldNum" sz="quarter" idx="11"/>
          </p:nvPr>
        </p:nvSpPr>
        <p:spPr/>
        <p:txBody>
          <a:bodyPr rtlCol="0"/>
          <a:lstStyle/>
          <a:p>
            <a:fld id="{3FACEB6E-A9E6-46C8-A08A-ECFA30B5831F}" type="slidenum">
              <a:rPr lang="fr-FR" smtClean="0"/>
              <a:t>‹N°›</a:t>
            </a:fld>
            <a:endParaRPr lang="fr-FR"/>
          </a:p>
        </p:txBody>
      </p:sp>
      <p:sp>
        <p:nvSpPr>
          <p:cNvPr id="9"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22-25 March 2021</a:t>
            </a:r>
            <a:endParaRPr lang="fr-FR" b="1" dirty="0"/>
          </a:p>
        </p:txBody>
      </p:sp>
      <p:sp>
        <p:nvSpPr>
          <p:cNvPr id="10"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smtClean="0"/>
              <a:t>FSD7 Webinars 2021 </a:t>
            </a:r>
            <a:r>
              <a:rPr lang="fr-FR" smtClean="0"/>
              <a:t>- fsd7.sciencesconf.org</a:t>
            </a:r>
            <a:endParaRPr lang="fr-FR"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FACEB6E-A9E6-46C8-A08A-ECFA30B5831F}" type="slidenum">
              <a:rPr lang="fr-FR" smtClean="0"/>
              <a:t>‹N°›</a:t>
            </a:fld>
            <a:endParaRPr lang="fr-FR"/>
          </a:p>
        </p:txBody>
      </p:sp>
      <p:sp>
        <p:nvSpPr>
          <p:cNvPr id="5"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22-25 March 2021</a:t>
            </a:r>
            <a:endParaRPr lang="fr-FR" b="1" dirty="0"/>
          </a:p>
        </p:txBody>
      </p:sp>
      <p:sp>
        <p:nvSpPr>
          <p:cNvPr id="6"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FSD7 </a:t>
            </a:r>
            <a:r>
              <a:rPr lang="fr-FR" b="1" dirty="0" err="1" smtClean="0"/>
              <a:t>Webinars</a:t>
            </a:r>
            <a:r>
              <a:rPr lang="fr-FR" b="1" dirty="0" smtClean="0"/>
              <a:t> 2021 </a:t>
            </a:r>
            <a:r>
              <a:rPr lang="fr-FR" dirty="0" smtClean="0"/>
              <a:t>- fsd7.sciencesconf.org</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892808" cy="531492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251520" y="265176"/>
            <a:ext cx="5638800" cy="6327648"/>
          </a:xfrm>
        </p:spPr>
        <p:txBody>
          <a:bodyPr/>
          <a:lstStyle/>
          <a:p>
            <a:pPr lvl="0" eaLnBrk="1" latinLnBrk="0" hangingPunct="1"/>
            <a:r>
              <a:rPr lang="fr-FR" smtClean="0"/>
              <a:t>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dirty="0"/>
          </a:p>
        </p:txBody>
      </p:sp>
      <p:sp>
        <p:nvSpPr>
          <p:cNvPr id="22" name="Espace réservé du numéro de diapositive 21"/>
          <p:cNvSpPr>
            <a:spLocks noGrp="1"/>
          </p:cNvSpPr>
          <p:nvPr>
            <p:ph type="sldNum" sz="quarter" idx="15"/>
          </p:nvPr>
        </p:nvSpPr>
        <p:spPr/>
        <p:txBody>
          <a:bodyPr rtlCol="0"/>
          <a:lstStyle/>
          <a:p>
            <a:fld id="{3FACEB6E-A9E6-46C8-A08A-ECFA30B5831F}" type="slidenum">
              <a:rPr lang="fr-FR" smtClean="0"/>
              <a:t>‹N°›</a:t>
            </a:fld>
            <a:endParaRPr lang="fr-FR"/>
          </a:p>
        </p:txBody>
      </p:sp>
      <p:sp>
        <p:nvSpPr>
          <p:cNvPr id="15" name="Espace réservé de la date 6"/>
          <p:cNvSpPr txBox="1">
            <a:spLocks/>
          </p:cNvSpPr>
          <p:nvPr userDrawn="1"/>
        </p:nvSpPr>
        <p:spPr>
          <a:xfrm>
            <a:off x="-540568" y="6501336"/>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22-25 March 2021</a:t>
            </a:r>
            <a:endParaRPr lang="fr-FR" b="1" dirty="0"/>
          </a:p>
        </p:txBody>
      </p:sp>
      <p:sp>
        <p:nvSpPr>
          <p:cNvPr id="16" name="Espace réservé du pied de page 9"/>
          <p:cNvSpPr txBox="1">
            <a:spLocks/>
          </p:cNvSpPr>
          <p:nvPr userDrawn="1"/>
        </p:nvSpPr>
        <p:spPr>
          <a:xfrm>
            <a:off x="2771800" y="6483096"/>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FSD7 </a:t>
            </a:r>
            <a:r>
              <a:rPr lang="fr-FR" b="1" dirty="0" err="1" smtClean="0"/>
              <a:t>Webinars</a:t>
            </a:r>
            <a:r>
              <a:rPr lang="fr-FR" b="1" dirty="0" smtClean="0"/>
              <a:t> 2021 </a:t>
            </a:r>
            <a:r>
              <a:rPr lang="fr-FR" dirty="0" smtClean="0"/>
              <a:t>- fsd7.sciencesconf.org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93929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Espace réservé du numéro de diapositive 17"/>
          <p:cNvSpPr>
            <a:spLocks noGrp="1"/>
          </p:cNvSpPr>
          <p:nvPr>
            <p:ph type="sldNum" sz="quarter" idx="11"/>
          </p:nvPr>
        </p:nvSpPr>
        <p:spPr/>
        <p:txBody>
          <a:bodyPr rtlCol="0"/>
          <a:lstStyle/>
          <a:p>
            <a:fld id="{3FACEB6E-A9E6-46C8-A08A-ECFA30B5831F}" type="slidenum">
              <a:rPr lang="fr-FR" smtClean="0"/>
              <a:t>‹N°›</a:t>
            </a:fld>
            <a:endParaRPr lang="fr-FR"/>
          </a:p>
        </p:txBody>
      </p:sp>
      <p:sp>
        <p:nvSpPr>
          <p:cNvPr id="15" name="Espace réservé de la date 6"/>
          <p:cNvSpPr txBox="1">
            <a:spLocks/>
          </p:cNvSpPr>
          <p:nvPr userDrawn="1"/>
        </p:nvSpPr>
        <p:spPr>
          <a:xfrm>
            <a:off x="-468560" y="6501336"/>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22-25 March 2021</a:t>
            </a:r>
            <a:endParaRPr lang="fr-FR" b="1" dirty="0"/>
          </a:p>
        </p:txBody>
      </p:sp>
      <p:sp>
        <p:nvSpPr>
          <p:cNvPr id="16" name="Espace réservé du pied de page 9"/>
          <p:cNvSpPr txBox="1">
            <a:spLocks/>
          </p:cNvSpPr>
          <p:nvPr userDrawn="1"/>
        </p:nvSpPr>
        <p:spPr>
          <a:xfrm>
            <a:off x="2915816" y="6510528"/>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FSD7 </a:t>
            </a:r>
            <a:r>
              <a:rPr lang="fr-FR" b="1" dirty="0" err="1" smtClean="0"/>
              <a:t>Webinars</a:t>
            </a:r>
            <a:r>
              <a:rPr lang="fr-FR" b="1" dirty="0" smtClean="0"/>
              <a:t> 2021 </a:t>
            </a:r>
            <a:r>
              <a:rPr lang="fr-FR" dirty="0" smtClean="0"/>
              <a:t>- fsd7.sciencesconf.org</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496944" cy="792088"/>
          </a:xfrm>
        </p:spPr>
        <p:txBody>
          <a:bodyPr/>
          <a:lstStyle/>
          <a:p>
            <a:r>
              <a:rPr kumimoji="0" lang="fr-FR" smtClean="0"/>
              <a:t>Modifiez le style du titre</a:t>
            </a:r>
            <a:endParaRPr kumimoji="0" lang="en-US" dirty="0"/>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numéro de diapositive 5"/>
          <p:cNvSpPr>
            <a:spLocks noGrp="1"/>
          </p:cNvSpPr>
          <p:nvPr>
            <p:ph type="sldNum" sz="quarter" idx="12"/>
          </p:nvPr>
        </p:nvSpPr>
        <p:spPr/>
        <p:txBody>
          <a:bodyPr/>
          <a:lstStyle/>
          <a:p>
            <a:fld id="{3FACEB6E-A9E6-46C8-A08A-ECFA30B5831F}" type="slidenum">
              <a:rPr lang="fr-FR" smtClean="0"/>
              <a:t>‹N°›</a:t>
            </a:fld>
            <a:endParaRPr lang="fr-FR"/>
          </a:p>
        </p:txBody>
      </p:sp>
      <p:sp>
        <p:nvSpPr>
          <p:cNvPr id="7"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22-25 March 2021</a:t>
            </a:r>
            <a:endParaRPr lang="fr-FR" b="1" dirty="0"/>
          </a:p>
        </p:txBody>
      </p:sp>
      <p:sp>
        <p:nvSpPr>
          <p:cNvPr id="8"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smtClean="0"/>
              <a:t>FSD7 Webinars 2021 </a:t>
            </a:r>
            <a:r>
              <a:rPr lang="fr-FR" smtClean="0"/>
              <a:t>- fsd7.sciencesconf.org</a:t>
            </a:r>
            <a:endParaRPr lang="fr-FR"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forumciheam2021.sciencesconf.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179512" y="1127125"/>
            <a:ext cx="8424936" cy="792088"/>
          </a:xfrm>
          <a:prstGeom prst="rect">
            <a:avLst/>
          </a:prstGeom>
        </p:spPr>
        <p:txBody>
          <a:bodyPr vert="horz" anchor="b">
            <a:normAutofit/>
          </a:bodyPr>
          <a:lstStyle/>
          <a:p>
            <a:r>
              <a:rPr kumimoji="0" lang="fr-FR" dirty="0" smtClean="0"/>
              <a:t>Modifiez le style du titre</a:t>
            </a:r>
            <a:endParaRPr kumimoji="0" lang="en-US" dirty="0"/>
          </a:p>
        </p:txBody>
      </p:sp>
      <p:sp>
        <p:nvSpPr>
          <p:cNvPr id="13" name="Espace réservé du texte 12"/>
          <p:cNvSpPr>
            <a:spLocks noGrp="1"/>
          </p:cNvSpPr>
          <p:nvPr>
            <p:ph type="body" idx="1"/>
          </p:nvPr>
        </p:nvSpPr>
        <p:spPr>
          <a:xfrm>
            <a:off x="200818" y="1916831"/>
            <a:ext cx="7467600" cy="4568223"/>
          </a:xfrm>
          <a:prstGeom prst="rect">
            <a:avLst/>
          </a:prstGeom>
        </p:spPr>
        <p:txBody>
          <a:bodyPr vert="horz">
            <a:normAutofit/>
          </a:bodyPr>
          <a:lstStyle/>
          <a:p>
            <a:pPr lvl="0" eaLnBrk="1" latinLnBrk="0" hangingPunct="1"/>
            <a:r>
              <a:rPr kumimoji="0" lang="fr-FR" dirty="0" smtClean="0"/>
              <a:t>Modifiez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FACEB6E-A9E6-46C8-A08A-ECFA30B5831F}" type="slidenum">
              <a:rPr lang="fr-FR" smtClean="0"/>
              <a:t>‹N°›</a:t>
            </a:fld>
            <a:endParaRPr lang="fr-FR"/>
          </a:p>
        </p:txBody>
      </p:sp>
      <p:sp>
        <p:nvSpPr>
          <p:cNvPr id="18" name="Espace réservé de la date 6"/>
          <p:cNvSpPr txBox="1">
            <a:spLocks/>
          </p:cNvSpPr>
          <p:nvPr/>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July 6 and 7, 2021</a:t>
            </a:r>
            <a:endParaRPr lang="fr-FR" b="1" dirty="0"/>
          </a:p>
        </p:txBody>
      </p:sp>
      <p:sp>
        <p:nvSpPr>
          <p:cNvPr id="19" name="Espace réservé du pied de page 9"/>
          <p:cNvSpPr txBox="1">
            <a:spLocks/>
          </p:cNvSpPr>
          <p:nvPr/>
        </p:nvSpPr>
        <p:spPr>
          <a:xfrm>
            <a:off x="3995936" y="6492240"/>
            <a:ext cx="4709152"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err="1" smtClean="0"/>
              <a:t>MedForum</a:t>
            </a:r>
            <a:r>
              <a:rPr lang="fr-FR" b="1" dirty="0" smtClean="0"/>
              <a:t> 2021 </a:t>
            </a:r>
            <a:r>
              <a:rPr lang="fr-FR" dirty="0" smtClean="0"/>
              <a:t>- </a:t>
            </a:r>
            <a:r>
              <a:rPr kumimoji="0" lang="fr-FR" sz="1100" b="0" i="0" u="none" kern="1200" dirty="0" smtClean="0">
                <a:solidFill>
                  <a:schemeClr val="tx2"/>
                </a:solidFill>
                <a:latin typeface="+mn-lt"/>
                <a:ea typeface="+mn-ea"/>
                <a:cs typeface="+mn-cs"/>
                <a:hlinkClick r:id="rId12"/>
              </a:rPr>
              <a:t>forumciheam2021.sciencesconf.org</a:t>
            </a:r>
            <a:endParaRPr kumimoji="0" lang="fr-FR" sz="1100" b="0" i="0" u="none" kern="1200" dirty="0" smtClean="0">
              <a:solidFill>
                <a:schemeClr val="tx2"/>
              </a:solidFill>
              <a:latin typeface="+mn-lt"/>
              <a:ea typeface="+mn-ea"/>
              <a:cs typeface="+mn-cs"/>
            </a:endParaRPr>
          </a:p>
        </p:txBody>
      </p:sp>
      <p:sp>
        <p:nvSpPr>
          <p:cNvPr id="3" name="ZoneTexte 2"/>
          <p:cNvSpPr txBox="1"/>
          <p:nvPr userDrawn="1"/>
        </p:nvSpPr>
        <p:spPr>
          <a:xfrm>
            <a:off x="159532" y="209619"/>
            <a:ext cx="5492588" cy="553998"/>
          </a:xfrm>
          <a:prstGeom prst="rect">
            <a:avLst/>
          </a:prstGeom>
          <a:noFill/>
        </p:spPr>
        <p:txBody>
          <a:bodyPr wrap="square" rtlCol="0">
            <a:spAutoFit/>
          </a:bodyPr>
          <a:lstStyle/>
          <a:p>
            <a:r>
              <a:rPr lang="en-US" sz="1000" b="1" dirty="0" smtClean="0">
                <a:solidFill>
                  <a:schemeClr val="tx2"/>
                </a:solidFill>
                <a:latin typeface="Arial Black" panose="020B0A04020102020204" pitchFamily="34" charset="0"/>
              </a:rPr>
              <a:t>Online MedForum 2021 – CIHEAM Montpellier</a:t>
            </a:r>
          </a:p>
          <a:p>
            <a:pPr algn="l"/>
            <a:r>
              <a:rPr lang="en-US" sz="1000" b="1" dirty="0" smtClean="0">
                <a:solidFill>
                  <a:srgbClr val="F79709"/>
                </a:solidFill>
              </a:rPr>
              <a:t>Understanding the current status, emerging challenges, global uncertainties and </a:t>
            </a:r>
            <a:br>
              <a:rPr lang="en-US" sz="1000" b="1" dirty="0" smtClean="0">
                <a:solidFill>
                  <a:srgbClr val="F79709"/>
                </a:solidFill>
              </a:rPr>
            </a:br>
            <a:r>
              <a:rPr lang="en-US" sz="1000" b="1" dirty="0" smtClean="0">
                <a:solidFill>
                  <a:srgbClr val="F79709"/>
                </a:solidFill>
              </a:rPr>
              <a:t>coping mechanisms of agriculture and food systems around the Mediterranean</a:t>
            </a:r>
            <a:endParaRPr lang="fr-FR" sz="1000" dirty="0">
              <a:solidFill>
                <a:srgbClr val="F79709"/>
              </a:solidFill>
              <a:latin typeface="Arial Black" panose="020B0A04020102020204" pitchFamily="34" charset="0"/>
            </a:endParaRPr>
          </a:p>
        </p:txBody>
      </p:sp>
      <p:pic>
        <p:nvPicPr>
          <p:cNvPr id="4" name="Image 3">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18048" y="0"/>
            <a:ext cx="2987040" cy="95097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iming>
    <p:tnLst>
      <p:par>
        <p:cTn id="1" dur="indefinite" restart="never" nodeType="tmRoot"/>
      </p:par>
    </p:tnLst>
  </p:timing>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3124200"/>
            <a:ext cx="6641976" cy="1744960"/>
          </a:xfrm>
        </p:spPr>
        <p:txBody>
          <a:bodyPr>
            <a:normAutofit fontScale="90000"/>
          </a:bodyPr>
          <a:lstStyle/>
          <a:p>
            <a:r>
              <a:rPr lang="en-US" dirty="0" smtClean="0"/>
              <a:t>Factors </a:t>
            </a:r>
            <a:r>
              <a:rPr lang="en-US" dirty="0"/>
              <a:t>influencing innovative circular business models in the Mediterranean olive oil value </a:t>
            </a:r>
            <a:r>
              <a:rPr lang="en-US" dirty="0" smtClean="0"/>
              <a:t>chain</a:t>
            </a:r>
            <a:endParaRPr lang="fr-FR" dirty="0"/>
          </a:p>
        </p:txBody>
      </p:sp>
      <p:sp>
        <p:nvSpPr>
          <p:cNvPr id="3" name="Sous-titre 2"/>
          <p:cNvSpPr>
            <a:spLocks noGrp="1"/>
          </p:cNvSpPr>
          <p:nvPr>
            <p:ph type="subTitle" idx="1"/>
          </p:nvPr>
        </p:nvSpPr>
        <p:spPr>
          <a:xfrm>
            <a:off x="2339752" y="5085184"/>
            <a:ext cx="6408712" cy="936104"/>
          </a:xfrm>
        </p:spPr>
        <p:txBody>
          <a:bodyPr/>
          <a:lstStyle/>
          <a:p>
            <a:r>
              <a:rPr lang="en-US" dirty="0" smtClean="0">
                <a:latin typeface="Calibri" panose="020F0502020204030204" pitchFamily="34" charset="0"/>
                <a:cs typeface="Calibri" panose="020F0502020204030204" pitchFamily="34" charset="0"/>
              </a:rPr>
              <a:t>I. </a:t>
            </a:r>
            <a:r>
              <a:rPr lang="en-US" dirty="0" err="1" smtClean="0">
                <a:latin typeface="Calibri" panose="020F0502020204030204" pitchFamily="34" charset="0"/>
                <a:cs typeface="Calibri" panose="020F0502020204030204" pitchFamily="34" charset="0"/>
              </a:rPr>
              <a:t>Radić</a:t>
            </a:r>
            <a:r>
              <a:rPr lang="en-US" dirty="0" smtClean="0">
                <a:latin typeface="Calibri" panose="020F0502020204030204" pitchFamily="34" charset="0"/>
                <a:cs typeface="Calibri" panose="020F0502020204030204" pitchFamily="34" charset="0"/>
              </a:rPr>
              <a:t> *</a:t>
            </a:r>
            <a:r>
              <a:rPr lang="en-US" baseline="30000" dirty="0" smtClean="0">
                <a:latin typeface="Calibri" panose="020F0502020204030204" pitchFamily="34" charset="0"/>
                <a:cs typeface="Calibri" panose="020F0502020204030204" pitchFamily="34" charset="0"/>
              </a:rPr>
              <a:t>1</a:t>
            </a:r>
            <a:r>
              <a:rPr lang="en-US" dirty="0" smtClean="0">
                <a:latin typeface="Calibri" panose="020F0502020204030204" pitchFamily="34" charset="0"/>
                <a:cs typeface="Calibri" panose="020F0502020204030204" pitchFamily="34" charset="0"/>
              </a:rPr>
              <a:t>, M</a:t>
            </a:r>
            <a:r>
              <a:rPr lang="en-US" dirty="0">
                <a:latin typeface="Calibri" panose="020F0502020204030204" pitchFamily="34" charset="0"/>
                <a:cs typeface="Calibri" panose="020F0502020204030204" pitchFamily="34" charset="0"/>
              </a:rPr>
              <a:t>. Donner </a:t>
            </a:r>
            <a:r>
              <a:rPr lang="en-US" baseline="30000" dirty="0" smtClean="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T</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Yatribi</a:t>
            </a:r>
            <a:r>
              <a:rPr lang="en-US" baseline="30000" dirty="0" smtClean="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Y</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Erraach</a:t>
            </a:r>
            <a:r>
              <a:rPr lang="en-US" baseline="30000" dirty="0" smtClean="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F</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López-i-Gelats</a:t>
            </a:r>
            <a:r>
              <a:rPr lang="en-US" baseline="30000" dirty="0" smtClean="0">
                <a:latin typeface="Calibri" panose="020F0502020204030204" pitchFamily="34" charset="0"/>
                <a:cs typeface="Calibri" panose="020F0502020204030204" pitchFamily="34" charset="0"/>
              </a:rPr>
              <a:t>4</a:t>
            </a:r>
            <a:r>
              <a:rPr lang="en-US" dirty="0" smtClean="0">
                <a:latin typeface="Calibri" panose="020F0502020204030204" pitchFamily="34" charset="0"/>
                <a:cs typeface="Calibri" panose="020F0502020204030204" pitchFamily="34" charset="0"/>
              </a:rPr>
              <a:t>, J</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Manuel-i-Martin</a:t>
            </a:r>
            <a:r>
              <a:rPr lang="en-US" baseline="30000" dirty="0" smtClean="0">
                <a:latin typeface="Calibri" panose="020F0502020204030204" pitchFamily="34" charset="0"/>
                <a:cs typeface="Calibri" panose="020F0502020204030204" pitchFamily="34" charset="0"/>
              </a:rPr>
              <a:t>4</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F</a:t>
            </a:r>
            <a:r>
              <a:rPr lang="en-US" dirty="0">
                <a:latin typeface="Calibri" panose="020F0502020204030204" pitchFamily="34" charset="0"/>
                <a:cs typeface="Calibri" panose="020F0502020204030204" pitchFamily="34" charset="0"/>
              </a:rPr>
              <a:t>. El </a:t>
            </a:r>
            <a:r>
              <a:rPr lang="en-US" dirty="0" smtClean="0">
                <a:latin typeface="Calibri" panose="020F0502020204030204" pitchFamily="34" charset="0"/>
                <a:cs typeface="Calibri" panose="020F0502020204030204" pitchFamily="34" charset="0"/>
              </a:rPr>
              <a:t>Hadad-Gauthier</a:t>
            </a:r>
            <a:r>
              <a:rPr lang="en-US" baseline="30000" dirty="0" smtClean="0">
                <a:latin typeface="Calibri" panose="020F0502020204030204" pitchFamily="34" charset="0"/>
                <a:cs typeface="Calibri" panose="020F0502020204030204" pitchFamily="34" charset="0"/>
              </a:rPr>
              <a:t>5</a:t>
            </a:r>
            <a:r>
              <a:rPr lang="en-US" dirty="0" smtClean="0">
                <a:latin typeface="Calibri" panose="020F0502020204030204" pitchFamily="34" charset="0"/>
                <a:cs typeface="Calibri" panose="020F0502020204030204" pitchFamily="34" charset="0"/>
              </a:rPr>
              <a:t> </a:t>
            </a:r>
          </a:p>
          <a:p>
            <a:endParaRPr lang="fr-FR" baseline="30000" dirty="0" smtClean="0"/>
          </a:p>
          <a:p>
            <a:endParaRPr lang="fr-FR" baseline="30000" dirty="0"/>
          </a:p>
          <a:p>
            <a:endParaRPr lang="fr-FR" baseline="30000" dirty="0"/>
          </a:p>
        </p:txBody>
      </p:sp>
      <p:sp>
        <p:nvSpPr>
          <p:cNvPr id="5" name="Sous-titre 2"/>
          <p:cNvSpPr txBox="1">
            <a:spLocks/>
          </p:cNvSpPr>
          <p:nvPr/>
        </p:nvSpPr>
        <p:spPr>
          <a:xfrm>
            <a:off x="2339752" y="5975113"/>
            <a:ext cx="6462464" cy="873950"/>
          </a:xfrm>
          <a:prstGeom prst="rect">
            <a:avLst/>
          </a:prstGeom>
        </p:spPr>
        <p:txBody>
          <a:bodyPr vert="horz">
            <a:normAutofit fontScale="92500" lnSpcReduction="1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spcBef>
                <a:spcPts val="0"/>
              </a:spcBef>
            </a:pPr>
            <a:r>
              <a:rPr lang="en-US" sz="900" baseline="30000" dirty="0" smtClean="0"/>
              <a:t>1  </a:t>
            </a:r>
            <a:r>
              <a:rPr lang="en-US" sz="900" dirty="0" smtClean="0"/>
              <a:t>INRAE </a:t>
            </a:r>
            <a:r>
              <a:rPr lang="en-US" sz="900" dirty="0"/>
              <a:t>– French National Institute for Agriculture, Food and Environment, UMR MOISA, Montpellier, France</a:t>
            </a:r>
            <a:endParaRPr lang="en-US" sz="900" dirty="0" smtClean="0"/>
          </a:p>
          <a:p>
            <a:pPr>
              <a:spcBef>
                <a:spcPts val="0"/>
              </a:spcBef>
            </a:pPr>
            <a:r>
              <a:rPr lang="en-US" sz="900" baseline="30000" dirty="0" smtClean="0"/>
              <a:t>2  </a:t>
            </a:r>
            <a:r>
              <a:rPr lang="en-US" sz="900" dirty="0" smtClean="0"/>
              <a:t>ENA </a:t>
            </a:r>
            <a:r>
              <a:rPr lang="en-US" sz="900" dirty="0"/>
              <a:t>– National School of Agriculture of Meknes, Meknes, Morocco</a:t>
            </a:r>
            <a:endParaRPr lang="en-US" sz="900" dirty="0" smtClean="0"/>
          </a:p>
          <a:p>
            <a:pPr>
              <a:spcBef>
                <a:spcPts val="0"/>
              </a:spcBef>
            </a:pPr>
            <a:r>
              <a:rPr lang="en-US" sz="900" baseline="30000" dirty="0" smtClean="0"/>
              <a:t>3  </a:t>
            </a:r>
            <a:r>
              <a:rPr lang="en-US" sz="900" dirty="0" smtClean="0"/>
              <a:t>INAT </a:t>
            </a:r>
            <a:r>
              <a:rPr lang="en-US" sz="900" dirty="0"/>
              <a:t>– National Agronomic Institute of Tunisia, Tunisia</a:t>
            </a:r>
            <a:endParaRPr lang="en-US" sz="900" dirty="0" smtClean="0"/>
          </a:p>
          <a:p>
            <a:pPr>
              <a:spcBef>
                <a:spcPts val="0"/>
              </a:spcBef>
            </a:pPr>
            <a:r>
              <a:rPr lang="en-US" sz="900" baseline="30000" dirty="0" smtClean="0"/>
              <a:t>4  </a:t>
            </a:r>
            <a:r>
              <a:rPr lang="en-US" sz="900" dirty="0" smtClean="0"/>
              <a:t>University </a:t>
            </a:r>
            <a:r>
              <a:rPr lang="en-US" sz="900" dirty="0"/>
              <a:t>of Vic, Spain</a:t>
            </a:r>
            <a:endParaRPr lang="en-US" sz="900" dirty="0" smtClean="0"/>
          </a:p>
          <a:p>
            <a:pPr>
              <a:spcBef>
                <a:spcPts val="0"/>
              </a:spcBef>
            </a:pPr>
            <a:r>
              <a:rPr lang="en-US" sz="900" baseline="30000" dirty="0"/>
              <a:t>5</a:t>
            </a:r>
            <a:r>
              <a:rPr lang="en-US" sz="900" dirty="0"/>
              <a:t>CIHEM-IAMM – Mediterranean Agronomic Institute of Montpellier, Montpellier, France</a:t>
            </a:r>
            <a:endParaRPr lang="en-US" sz="900" dirty="0" smtClean="0"/>
          </a:p>
          <a:p>
            <a:pPr>
              <a:spcBef>
                <a:spcPts val="0"/>
              </a:spcBef>
            </a:pPr>
            <a:endParaRPr lang="en-US" sz="900" dirty="0" smtClean="0"/>
          </a:p>
          <a:p>
            <a:pPr>
              <a:spcBef>
                <a:spcPts val="0"/>
              </a:spcBef>
            </a:pPr>
            <a:r>
              <a:rPr lang="en-US" sz="900" dirty="0" smtClean="0"/>
              <a:t>* Speaker </a:t>
            </a:r>
            <a:r>
              <a:rPr lang="en-US" sz="900" dirty="0"/>
              <a:t>and corresponding author: </a:t>
            </a:r>
            <a:r>
              <a:rPr lang="en-US" sz="900" dirty="0" smtClean="0"/>
              <a:t>ivana.radic@inrae.fr</a:t>
            </a:r>
          </a:p>
          <a:p>
            <a:endParaRPr lang="fr-FR" baseline="30000" dirty="0" smtClean="0"/>
          </a:p>
          <a:p>
            <a:endParaRPr lang="fr-FR" baseline="30000" dirty="0" smtClean="0"/>
          </a:p>
          <a:p>
            <a:endParaRPr lang="fr-FR" baseline="30000" dirty="0"/>
          </a:p>
        </p:txBody>
      </p:sp>
      <p:sp>
        <p:nvSpPr>
          <p:cNvPr id="7" name="Titre 1"/>
          <p:cNvSpPr txBox="1">
            <a:spLocks/>
          </p:cNvSpPr>
          <p:nvPr/>
        </p:nvSpPr>
        <p:spPr>
          <a:xfrm>
            <a:off x="611560" y="4038132"/>
            <a:ext cx="1368152" cy="470988"/>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US" sz="1600" cap="none" dirty="0" smtClean="0">
                <a:solidFill>
                  <a:schemeClr val="bg1"/>
                </a:solidFill>
                <a:latin typeface="+mn-lt"/>
              </a:rPr>
              <a:t>MedForum</a:t>
            </a:r>
            <a:br>
              <a:rPr lang="en-US" sz="1600" cap="none" dirty="0" smtClean="0">
                <a:solidFill>
                  <a:schemeClr val="bg1"/>
                </a:solidFill>
                <a:latin typeface="+mn-lt"/>
              </a:rPr>
            </a:br>
            <a:r>
              <a:rPr lang="en-US" sz="1600" cap="none" dirty="0" smtClean="0">
                <a:solidFill>
                  <a:schemeClr val="bg1"/>
                </a:solidFill>
                <a:latin typeface="+mn-lt"/>
              </a:rPr>
              <a:t>2021</a:t>
            </a:r>
            <a:br>
              <a:rPr lang="en-US" sz="1600" cap="none" dirty="0" smtClean="0">
                <a:solidFill>
                  <a:schemeClr val="bg1"/>
                </a:solidFill>
                <a:latin typeface="+mn-lt"/>
              </a:rPr>
            </a:br>
            <a:r>
              <a:rPr lang="en-US" sz="1600" b="0" cap="none" dirty="0" smtClean="0">
                <a:solidFill>
                  <a:schemeClr val="bg1"/>
                </a:solidFill>
                <a:latin typeface="+mn-lt"/>
              </a:rPr>
              <a:t>CIHEAM</a:t>
            </a:r>
            <a:r>
              <a:rPr lang="en-US" sz="1600" cap="none" dirty="0" smtClean="0">
                <a:solidFill>
                  <a:schemeClr val="bg1"/>
                </a:solidFill>
                <a:latin typeface="+mn-lt"/>
              </a:rPr>
              <a:t> </a:t>
            </a:r>
            <a:endParaRPr lang="fr-FR" sz="1600" cap="none" dirty="0">
              <a:solidFill>
                <a:schemeClr val="bg1"/>
              </a:solidFill>
              <a:latin typeface="+mn-lt"/>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0"/>
            <a:ext cx="7812360" cy="2485751"/>
          </a:xfrm>
          <a:prstGeom prst="rect">
            <a:avLst/>
          </a:prstGeom>
        </p:spPr>
      </p:pic>
    </p:spTree>
    <p:extLst>
      <p:ext uri="{BB962C8B-B14F-4D97-AF65-F5344CB8AC3E}">
        <p14:creationId xmlns:p14="http://schemas.microsoft.com/office/powerpoint/2010/main" val="3554454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COLIVE PROJECT </a:t>
            </a:r>
            <a:endParaRPr lang="fr-FR" dirty="0"/>
          </a:p>
        </p:txBody>
      </p:sp>
      <p:pic>
        <p:nvPicPr>
          <p:cNvPr id="5" name="Espace réservé du contenu 4"/>
          <p:cNvPicPr>
            <a:picLocks noGrp="1" noChangeAspect="1"/>
          </p:cNvPicPr>
          <p:nvPr>
            <p:ph sz="quarter" idx="1"/>
          </p:nvPr>
        </p:nvPicPr>
        <p:blipFill>
          <a:blip r:embed="rId2"/>
          <a:stretch>
            <a:fillRect/>
          </a:stretch>
        </p:blipFill>
        <p:spPr>
          <a:xfrm>
            <a:off x="6305775" y="1257241"/>
            <a:ext cx="1853023" cy="4729162"/>
          </a:xfrm>
          <a:prstGeom prst="rect">
            <a:avLst/>
          </a:prstGeom>
        </p:spPr>
      </p:pic>
      <p:sp>
        <p:nvSpPr>
          <p:cNvPr id="4" name="Espace réservé du numéro de diapositive 3"/>
          <p:cNvSpPr>
            <a:spLocks noGrp="1"/>
          </p:cNvSpPr>
          <p:nvPr>
            <p:ph type="sldNum" sz="quarter" idx="15"/>
          </p:nvPr>
        </p:nvSpPr>
        <p:spPr/>
        <p:txBody>
          <a:bodyPr/>
          <a:lstStyle/>
          <a:p>
            <a:fld id="{3FACEB6E-A9E6-46C8-A08A-ECFA30B5831F}" type="slidenum">
              <a:rPr lang="fr-FR" smtClean="0"/>
              <a:t>2</a:t>
            </a:fld>
            <a:endParaRPr lang="fr-FR"/>
          </a:p>
        </p:txBody>
      </p:sp>
      <p:sp>
        <p:nvSpPr>
          <p:cNvPr id="6" name="Rectangle 5"/>
          <p:cNvSpPr/>
          <p:nvPr/>
        </p:nvSpPr>
        <p:spPr>
          <a:xfrm>
            <a:off x="539552" y="2144494"/>
            <a:ext cx="5472608" cy="1200329"/>
          </a:xfrm>
          <a:prstGeom prst="rect">
            <a:avLst/>
          </a:prstGeom>
        </p:spPr>
        <p:txBody>
          <a:bodyPr wrap="square">
            <a:spAutoFit/>
          </a:bodyPr>
          <a:lstStyle/>
          <a:p>
            <a:r>
              <a:rPr lang="en-US" dirty="0"/>
              <a:t>The overall objective of the COLIVE project is to understand the socio-economic conditions and processes of the valorization of olive oil, waste and olive by-products. </a:t>
            </a:r>
          </a:p>
        </p:txBody>
      </p:sp>
      <p:pic>
        <p:nvPicPr>
          <p:cNvPr id="7" name="Image 6"/>
          <p:cNvPicPr>
            <a:picLocks noChangeAspect="1"/>
          </p:cNvPicPr>
          <p:nvPr/>
        </p:nvPicPr>
        <p:blipFill>
          <a:blip r:embed="rId3"/>
          <a:stretch>
            <a:fillRect/>
          </a:stretch>
        </p:blipFill>
        <p:spPr>
          <a:xfrm>
            <a:off x="611560" y="3716501"/>
            <a:ext cx="5660107" cy="2389823"/>
          </a:xfrm>
          <a:prstGeom prst="rect">
            <a:avLst/>
          </a:prstGeom>
        </p:spPr>
      </p:pic>
    </p:spTree>
    <p:extLst>
      <p:ext uri="{BB962C8B-B14F-4D97-AF65-F5344CB8AC3E}">
        <p14:creationId xmlns:p14="http://schemas.microsoft.com/office/powerpoint/2010/main" val="1781798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Circular economy &amp; Circular business models</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en-US" dirty="0"/>
              <a:t>Circular economy is "a systemic approach to economic development designed to benefit businesses, society, and the environment. In contrast to the 'take-make-waste' linear model, a circular economy is regenerative by design and aims to gradually decouple growth from the consumption of finite resources" (The Ellen McArthur foundation)</a:t>
            </a:r>
          </a:p>
          <a:p>
            <a:endParaRPr lang="en-US" dirty="0"/>
          </a:p>
          <a:p>
            <a:r>
              <a:rPr lang="en-US" dirty="0"/>
              <a:t>Circular business models are a subcategory of business models, which incorporate circular economy principles as guidelines, aiming to fully close product or material loops proposing the creation of value from waste or providing functionality instead of products (</a:t>
            </a:r>
            <a:r>
              <a:rPr lang="en-US" dirty="0" err="1"/>
              <a:t>Bocken</a:t>
            </a:r>
            <a:r>
              <a:rPr lang="en-US" dirty="0"/>
              <a:t> et al., 2019, 2014; Donner, </a:t>
            </a:r>
            <a:r>
              <a:rPr lang="en-US" dirty="0" err="1"/>
              <a:t>Gohier</a:t>
            </a:r>
            <a:r>
              <a:rPr lang="en-US" dirty="0"/>
              <a:t> and de </a:t>
            </a:r>
            <a:r>
              <a:rPr lang="en-US" dirty="0" err="1"/>
              <a:t>Vries</a:t>
            </a:r>
            <a:r>
              <a:rPr lang="en-US" dirty="0"/>
              <a:t>, 2020)</a:t>
            </a:r>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3</a:t>
            </a:fld>
            <a:endParaRPr lang="fr-FR"/>
          </a:p>
        </p:txBody>
      </p:sp>
    </p:spTree>
    <p:extLst>
      <p:ext uri="{BB962C8B-B14F-4D97-AF65-F5344CB8AC3E}">
        <p14:creationId xmlns:p14="http://schemas.microsoft.com/office/powerpoint/2010/main" val="4173515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Drivers and barriers for circular business models</a:t>
            </a:r>
            <a:endParaRPr lang="fr-FR" dirty="0"/>
          </a:p>
        </p:txBody>
      </p:sp>
      <p:sp>
        <p:nvSpPr>
          <p:cNvPr id="3" name="Espace réservé du numéro de diapositive 2"/>
          <p:cNvSpPr>
            <a:spLocks noGrp="1"/>
          </p:cNvSpPr>
          <p:nvPr>
            <p:ph type="sldNum" sz="quarter" idx="12"/>
          </p:nvPr>
        </p:nvSpPr>
        <p:spPr/>
        <p:txBody>
          <a:bodyPr/>
          <a:lstStyle/>
          <a:p>
            <a:fld id="{3FACEB6E-A9E6-46C8-A08A-ECFA30B5831F}" type="slidenum">
              <a:rPr lang="fr-FR" smtClean="0"/>
              <a:t>4</a:t>
            </a:fld>
            <a:endParaRPr lang="fr-FR"/>
          </a:p>
        </p:txBody>
      </p:sp>
      <p:sp>
        <p:nvSpPr>
          <p:cNvPr id="4" name="Espace réservé du contenu 3"/>
          <p:cNvSpPr>
            <a:spLocks noGrp="1"/>
          </p:cNvSpPr>
          <p:nvPr>
            <p:ph sz="quarter" idx="1"/>
          </p:nvPr>
        </p:nvSpPr>
        <p:spPr>
          <a:xfrm>
            <a:off x="179512" y="1809328"/>
            <a:ext cx="4464496" cy="2411760"/>
          </a:xfrm>
        </p:spPr>
        <p:txBody>
          <a:bodyPr>
            <a:normAutofit fontScale="47500" lnSpcReduction="20000"/>
          </a:bodyPr>
          <a:lstStyle/>
          <a:p>
            <a:pPr marL="274320" lvl="1">
              <a:spcBef>
                <a:spcPts val="600"/>
              </a:spcBef>
              <a:buSzPct val="70000"/>
              <a:buFont typeface="Wingdings"/>
              <a:buChar char=""/>
            </a:pPr>
            <a:r>
              <a:rPr lang="en-US" sz="3600" dirty="0" smtClean="0"/>
              <a:t>Drivers </a:t>
            </a:r>
            <a:r>
              <a:rPr lang="en-US" sz="3600" dirty="0"/>
              <a:t>for successfully implementing circular business </a:t>
            </a:r>
            <a:r>
              <a:rPr lang="en-US" sz="3600" dirty="0" smtClean="0"/>
              <a:t>models (Tura et al, 2019)</a:t>
            </a:r>
          </a:p>
          <a:p>
            <a:pPr marL="548640" lvl="2">
              <a:spcBef>
                <a:spcPts val="600"/>
              </a:spcBef>
              <a:buSzPct val="70000"/>
            </a:pPr>
            <a:r>
              <a:rPr lang="en-US" sz="2700" dirty="0" smtClean="0"/>
              <a:t>Resource scarcity and opportunity for waste reduction and decreasing costs</a:t>
            </a:r>
          </a:p>
          <a:p>
            <a:pPr marL="548640" lvl="2">
              <a:spcBef>
                <a:spcPts val="600"/>
              </a:spcBef>
              <a:buSzPct val="70000"/>
            </a:pPr>
            <a:r>
              <a:rPr lang="en-US" sz="2700" dirty="0" smtClean="0"/>
              <a:t>Environmental regulations</a:t>
            </a:r>
          </a:p>
          <a:p>
            <a:pPr marL="548640" lvl="2">
              <a:spcBef>
                <a:spcPts val="600"/>
              </a:spcBef>
              <a:buSzPct val="70000"/>
            </a:pPr>
            <a:r>
              <a:rPr lang="en-US" sz="2700" dirty="0" smtClean="0"/>
              <a:t>Social drivers</a:t>
            </a:r>
          </a:p>
          <a:p>
            <a:pPr marL="548640" lvl="2">
              <a:spcBef>
                <a:spcPts val="600"/>
              </a:spcBef>
              <a:buSzPct val="70000"/>
            </a:pPr>
            <a:r>
              <a:rPr lang="en-US" sz="2700" dirty="0" smtClean="0"/>
              <a:t>Institutional factors</a:t>
            </a:r>
          </a:p>
          <a:p>
            <a:pPr marL="548640" lvl="2">
              <a:spcBef>
                <a:spcPts val="600"/>
              </a:spcBef>
              <a:buSzPct val="70000"/>
            </a:pPr>
            <a:r>
              <a:rPr lang="en-US" sz="2700" dirty="0" smtClean="0"/>
              <a:t>Technological development</a:t>
            </a:r>
          </a:p>
          <a:p>
            <a:pPr marL="548640" lvl="2">
              <a:spcBef>
                <a:spcPts val="600"/>
              </a:spcBef>
              <a:buSzPct val="70000"/>
            </a:pPr>
            <a:r>
              <a:rPr lang="en-US" sz="2700" dirty="0" smtClean="0"/>
              <a:t>Supply-chain related drivers</a:t>
            </a:r>
            <a:endParaRPr lang="en-US" sz="2700" dirty="0"/>
          </a:p>
        </p:txBody>
      </p:sp>
      <p:sp>
        <p:nvSpPr>
          <p:cNvPr id="5" name="Espace réservé du contenu 4"/>
          <p:cNvSpPr>
            <a:spLocks noGrp="1"/>
          </p:cNvSpPr>
          <p:nvPr>
            <p:ph sz="quarter" idx="2"/>
          </p:nvPr>
        </p:nvSpPr>
        <p:spPr>
          <a:xfrm>
            <a:off x="323528" y="4319376"/>
            <a:ext cx="8208912" cy="2061952"/>
          </a:xfrm>
        </p:spPr>
        <p:txBody>
          <a:bodyPr>
            <a:normAutofit fontScale="47500" lnSpcReduction="20000"/>
          </a:bodyPr>
          <a:lstStyle/>
          <a:p>
            <a:r>
              <a:rPr lang="en-US" sz="3600" dirty="0" smtClean="0"/>
              <a:t>Barriers and success factors specific for agriculture context (Donner et al, 2021):</a:t>
            </a:r>
          </a:p>
          <a:p>
            <a:pPr lvl="1"/>
            <a:r>
              <a:rPr lang="en-US" sz="3200" dirty="0" smtClean="0"/>
              <a:t>technical </a:t>
            </a:r>
            <a:r>
              <a:rPr lang="en-US" sz="3200" dirty="0"/>
              <a:t>and logistic</a:t>
            </a:r>
          </a:p>
          <a:p>
            <a:pPr lvl="1"/>
            <a:r>
              <a:rPr lang="en-US" sz="3200" dirty="0"/>
              <a:t>economic-financial and marketing</a:t>
            </a:r>
          </a:p>
          <a:p>
            <a:pPr lvl="1"/>
            <a:r>
              <a:rPr lang="en-US" sz="3200" dirty="0"/>
              <a:t>organizational and special</a:t>
            </a:r>
          </a:p>
          <a:p>
            <a:pPr lvl="1"/>
            <a:r>
              <a:rPr lang="en-US" sz="3200" dirty="0"/>
              <a:t>institutional and legal</a:t>
            </a:r>
          </a:p>
          <a:p>
            <a:pPr lvl="1"/>
            <a:r>
              <a:rPr lang="en-US" sz="3200" dirty="0"/>
              <a:t>environmental factors</a:t>
            </a:r>
          </a:p>
          <a:p>
            <a:pPr lvl="1"/>
            <a:r>
              <a:rPr lang="en-US" sz="3200" dirty="0"/>
              <a:t>social and cultural </a:t>
            </a:r>
            <a:r>
              <a:rPr lang="en-US" sz="3200" dirty="0" smtClean="0"/>
              <a:t>factors</a:t>
            </a:r>
          </a:p>
          <a:p>
            <a:pPr lvl="1"/>
            <a:endParaRPr lang="en-US" dirty="0"/>
          </a:p>
          <a:p>
            <a:endParaRPr lang="fr-FR" dirty="0"/>
          </a:p>
        </p:txBody>
      </p:sp>
      <p:sp>
        <p:nvSpPr>
          <p:cNvPr id="8" name="Espace réservé du contenu 3"/>
          <p:cNvSpPr txBox="1">
            <a:spLocks/>
          </p:cNvSpPr>
          <p:nvPr/>
        </p:nvSpPr>
        <p:spPr>
          <a:xfrm>
            <a:off x="4507317" y="1756161"/>
            <a:ext cx="3657600" cy="2324379"/>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Barriers for implementing circular business models (</a:t>
            </a:r>
            <a:r>
              <a:rPr lang="en-US" dirty="0" err="1" smtClean="0"/>
              <a:t>Guldmann</a:t>
            </a:r>
            <a:r>
              <a:rPr lang="en-US" dirty="0" smtClean="0"/>
              <a:t> and </a:t>
            </a:r>
            <a:r>
              <a:rPr lang="en-US" dirty="0" err="1" smtClean="0"/>
              <a:t>Huulgaard</a:t>
            </a:r>
            <a:r>
              <a:rPr lang="en-US" dirty="0" smtClean="0"/>
              <a:t> (2019) : </a:t>
            </a:r>
          </a:p>
          <a:p>
            <a:pPr lvl="1"/>
            <a:r>
              <a:rPr lang="en-US" dirty="0" smtClean="0"/>
              <a:t>barriers at the market and institutional level</a:t>
            </a:r>
          </a:p>
          <a:p>
            <a:pPr lvl="1"/>
            <a:r>
              <a:rPr lang="en-US" dirty="0" smtClean="0"/>
              <a:t>barriers at the value chain level </a:t>
            </a:r>
          </a:p>
          <a:p>
            <a:pPr lvl="1"/>
            <a:r>
              <a:rPr lang="en-US" dirty="0" smtClean="0"/>
              <a:t>barriers at the organizational </a:t>
            </a:r>
          </a:p>
          <a:p>
            <a:pPr lvl="1"/>
            <a:r>
              <a:rPr lang="en-US" dirty="0" smtClean="0"/>
              <a:t>barriers at the employee level </a:t>
            </a:r>
          </a:p>
          <a:p>
            <a:endParaRPr lang="fr-FR" dirty="0"/>
          </a:p>
        </p:txBody>
      </p:sp>
    </p:spTree>
    <p:extLst>
      <p:ext uri="{BB962C8B-B14F-4D97-AF65-F5344CB8AC3E}">
        <p14:creationId xmlns:p14="http://schemas.microsoft.com/office/powerpoint/2010/main" val="69327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Olive sector in the Mediterranean</a:t>
            </a:r>
            <a:endParaRPr lang="fr-FR" dirty="0"/>
          </a:p>
        </p:txBody>
      </p:sp>
      <p:sp>
        <p:nvSpPr>
          <p:cNvPr id="3" name="Espace réservé du contenu 2"/>
          <p:cNvSpPr>
            <a:spLocks noGrp="1"/>
          </p:cNvSpPr>
          <p:nvPr>
            <p:ph sz="quarter" idx="1"/>
          </p:nvPr>
        </p:nvSpPr>
        <p:spPr>
          <a:xfrm>
            <a:off x="179512" y="1772816"/>
            <a:ext cx="8352928" cy="4729736"/>
          </a:xfrm>
        </p:spPr>
        <p:txBody>
          <a:bodyPr>
            <a:normAutofit/>
          </a:bodyPr>
          <a:lstStyle/>
          <a:p>
            <a:r>
              <a:rPr lang="en-US" dirty="0"/>
              <a:t>N</a:t>
            </a:r>
            <a:r>
              <a:rPr lang="en-US" dirty="0" smtClean="0"/>
              <a:t>early </a:t>
            </a:r>
            <a:r>
              <a:rPr lang="en-US" dirty="0"/>
              <a:t>10 million hectares </a:t>
            </a:r>
            <a:r>
              <a:rPr lang="en-US" dirty="0" smtClean="0"/>
              <a:t>of </a:t>
            </a:r>
            <a:r>
              <a:rPr lang="en-US" dirty="0"/>
              <a:t>plantation and more than 2,5 million tons of olive oil per year in Europe and Africa (Vilar &amp; Pereira, 2018) </a:t>
            </a:r>
          </a:p>
          <a:p>
            <a:endParaRPr lang="en-US" dirty="0" smtClean="0"/>
          </a:p>
          <a:p>
            <a:endParaRPr lang="en-US" dirty="0"/>
          </a:p>
          <a:p>
            <a:r>
              <a:rPr lang="en-US" dirty="0" smtClean="0"/>
              <a:t>The </a:t>
            </a:r>
            <a:r>
              <a:rPr lang="en-US" dirty="0"/>
              <a:t>production of olive oil </a:t>
            </a:r>
            <a:endParaRPr lang="en-US" dirty="0" smtClean="0"/>
          </a:p>
          <a:p>
            <a:pPr marL="0" indent="0">
              <a:buNone/>
            </a:pPr>
            <a:r>
              <a:rPr lang="en-US" dirty="0" smtClean="0"/>
              <a:t>generates </a:t>
            </a:r>
            <a:r>
              <a:rPr lang="en-US" dirty="0"/>
              <a:t>different wastes </a:t>
            </a:r>
            <a:endParaRPr lang="en-US" dirty="0" smtClean="0"/>
          </a:p>
          <a:p>
            <a:pPr marL="0" indent="0">
              <a:buNone/>
            </a:pPr>
            <a:r>
              <a:rPr lang="en-US" dirty="0" smtClean="0"/>
              <a:t>(</a:t>
            </a:r>
            <a:r>
              <a:rPr lang="en-US" dirty="0"/>
              <a:t>wood, branches, leaves) </a:t>
            </a:r>
            <a:endParaRPr lang="en-US" dirty="0" smtClean="0"/>
          </a:p>
          <a:p>
            <a:pPr marL="0" indent="0">
              <a:buNone/>
            </a:pPr>
            <a:r>
              <a:rPr lang="en-US" dirty="0" smtClean="0"/>
              <a:t>and </a:t>
            </a:r>
            <a:r>
              <a:rPr lang="en-US" dirty="0"/>
              <a:t>by-products </a:t>
            </a:r>
            <a:endParaRPr lang="en-US" dirty="0" smtClean="0"/>
          </a:p>
          <a:p>
            <a:pPr marL="0" indent="0">
              <a:buNone/>
            </a:pPr>
            <a:r>
              <a:rPr lang="en-US" dirty="0" smtClean="0"/>
              <a:t>(</a:t>
            </a:r>
            <a:r>
              <a:rPr lang="en-US" dirty="0"/>
              <a:t>olive pomace, olive mill wastewater, olive stones</a:t>
            </a:r>
            <a:r>
              <a:rPr lang="en-US" dirty="0" smtClean="0"/>
              <a:t>)</a:t>
            </a:r>
          </a:p>
          <a:p>
            <a:pPr marL="0" indent="0">
              <a:buNone/>
            </a:pPr>
            <a:r>
              <a:rPr lang="en-US" dirty="0" smtClean="0"/>
              <a:t>in </a:t>
            </a:r>
            <a:r>
              <a:rPr lang="en-US" dirty="0"/>
              <a:t>huge quantities (</a:t>
            </a:r>
            <a:r>
              <a:rPr lang="en-US" dirty="0" err="1"/>
              <a:t>Roselló</a:t>
            </a:r>
            <a:r>
              <a:rPr lang="en-US" dirty="0"/>
              <a:t>-Soto et al., 2015</a:t>
            </a:r>
            <a:r>
              <a:rPr lang="en-US" dirty="0" smtClean="0"/>
              <a:t>) </a:t>
            </a:r>
            <a:endParaRPr lang="en-US" dirty="0"/>
          </a:p>
          <a:p>
            <a:endParaRPr lang="fr-FR" dirty="0"/>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5</a:t>
            </a:fld>
            <a:endParaRPr lang="fr-FR"/>
          </a:p>
        </p:txBody>
      </p:sp>
      <p:pic>
        <p:nvPicPr>
          <p:cNvPr id="6" name="Image 5"/>
          <p:cNvPicPr>
            <a:picLocks noChangeAspect="1"/>
          </p:cNvPicPr>
          <p:nvPr/>
        </p:nvPicPr>
        <p:blipFill>
          <a:blip r:embed="rId2"/>
          <a:stretch>
            <a:fillRect/>
          </a:stretch>
        </p:blipFill>
        <p:spPr>
          <a:xfrm>
            <a:off x="4936058" y="2780928"/>
            <a:ext cx="3497758" cy="2626453"/>
          </a:xfrm>
          <a:prstGeom prst="rect">
            <a:avLst/>
          </a:prstGeom>
        </p:spPr>
      </p:pic>
      <p:sp>
        <p:nvSpPr>
          <p:cNvPr id="8" name="ZoneTexte 7"/>
          <p:cNvSpPr txBox="1"/>
          <p:nvPr/>
        </p:nvSpPr>
        <p:spPr>
          <a:xfrm>
            <a:off x="5501694" y="5286904"/>
            <a:ext cx="3672067" cy="246221"/>
          </a:xfrm>
          <a:prstGeom prst="rect">
            <a:avLst/>
          </a:prstGeom>
          <a:noFill/>
        </p:spPr>
        <p:txBody>
          <a:bodyPr wrap="square" rtlCol="0">
            <a:spAutoFit/>
          </a:bodyPr>
          <a:lstStyle/>
          <a:p>
            <a:r>
              <a:rPr lang="de-DE" sz="1000" dirty="0" smtClean="0"/>
              <a:t>Source: Donner &amp; Radic (2021)</a:t>
            </a:r>
            <a:endParaRPr lang="en-GB" sz="1000" dirty="0"/>
          </a:p>
        </p:txBody>
      </p:sp>
    </p:spTree>
    <p:extLst>
      <p:ext uri="{BB962C8B-B14F-4D97-AF65-F5344CB8AC3E}">
        <p14:creationId xmlns:p14="http://schemas.microsoft.com/office/powerpoint/2010/main" val="509111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Objective &amp; Methodology</a:t>
            </a:r>
            <a:endParaRPr lang="fr-FR" dirty="0"/>
          </a:p>
        </p:txBody>
      </p:sp>
      <p:sp>
        <p:nvSpPr>
          <p:cNvPr id="3" name="Espace réservé du contenu 2"/>
          <p:cNvSpPr>
            <a:spLocks noGrp="1"/>
          </p:cNvSpPr>
          <p:nvPr>
            <p:ph sz="quarter" idx="1"/>
          </p:nvPr>
        </p:nvSpPr>
        <p:spPr/>
        <p:txBody>
          <a:bodyPr>
            <a:normAutofit fontScale="92500"/>
          </a:bodyPr>
          <a:lstStyle/>
          <a:p>
            <a:r>
              <a:rPr lang="en-GB" dirty="0"/>
              <a:t>The objective of this work was to understand the drivers and barriers influencing the transition towards circular business models valorising olive waste and by-products (for food and non-food applications) in the Mediterranean area</a:t>
            </a:r>
            <a:r>
              <a:rPr lang="en-GB" dirty="0" smtClean="0"/>
              <a:t>.</a:t>
            </a:r>
          </a:p>
          <a:p>
            <a:endParaRPr lang="fr-FR" dirty="0"/>
          </a:p>
          <a:p>
            <a:r>
              <a:rPr lang="en-US" dirty="0"/>
              <a:t>Ten case studies of entrepreneurial initiatives from the following Mediterranean countries: Tunisia (2), Morocco (1), France (1), Spain (1), Italy (2), Greece (3)</a:t>
            </a:r>
          </a:p>
          <a:p>
            <a:pPr lvl="1"/>
            <a:r>
              <a:rPr lang="en-US" dirty="0"/>
              <a:t>Semi-structured interviews with the responsible persons from the enterprises conducted</a:t>
            </a:r>
          </a:p>
          <a:p>
            <a:pPr lvl="1"/>
            <a:r>
              <a:rPr lang="en-US" dirty="0"/>
              <a:t>Field investigation in Tunisia</a:t>
            </a:r>
          </a:p>
          <a:p>
            <a:pPr lvl="1"/>
            <a:r>
              <a:rPr lang="en-US" dirty="0"/>
              <a:t>Qualitative content analysis</a:t>
            </a:r>
          </a:p>
          <a:p>
            <a:endParaRPr lang="fr-FR" dirty="0"/>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6</a:t>
            </a:fld>
            <a:endParaRPr lang="fr-FR"/>
          </a:p>
        </p:txBody>
      </p:sp>
    </p:spTree>
    <p:extLst>
      <p:ext uri="{BB962C8B-B14F-4D97-AF65-F5344CB8AC3E}">
        <p14:creationId xmlns:p14="http://schemas.microsoft.com/office/powerpoint/2010/main" val="125426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sz="3200" dirty="0" smtClean="0"/>
              <a:t>Success and hindering factors for </a:t>
            </a:r>
            <a:r>
              <a:rPr lang="en-GB" sz="3200" dirty="0"/>
              <a:t>implementation of circular business models</a:t>
            </a:r>
            <a:endParaRPr lang="fr-FR" dirty="0"/>
          </a:p>
        </p:txBody>
      </p:sp>
      <p:sp>
        <p:nvSpPr>
          <p:cNvPr id="3" name="Espace réservé du contenu 2"/>
          <p:cNvSpPr>
            <a:spLocks noGrp="1"/>
          </p:cNvSpPr>
          <p:nvPr>
            <p:ph sz="quarter" idx="1"/>
          </p:nvPr>
        </p:nvSpPr>
        <p:spPr>
          <a:xfrm>
            <a:off x="179512" y="1772816"/>
            <a:ext cx="4248472" cy="4729736"/>
          </a:xfrm>
        </p:spPr>
        <p:txBody>
          <a:bodyPr>
            <a:normAutofit fontScale="92500" lnSpcReduction="10000"/>
          </a:bodyPr>
          <a:lstStyle/>
          <a:p>
            <a:r>
              <a:rPr lang="en-US" dirty="0"/>
              <a:t>Internal </a:t>
            </a:r>
            <a:r>
              <a:rPr lang="en-US" dirty="0" smtClean="0"/>
              <a:t>success factors</a:t>
            </a:r>
            <a:endParaRPr lang="en-US" dirty="0"/>
          </a:p>
          <a:p>
            <a:pPr lvl="1"/>
            <a:r>
              <a:rPr lang="en-US" dirty="0"/>
              <a:t>Environmental concern </a:t>
            </a:r>
          </a:p>
          <a:p>
            <a:pPr lvl="1"/>
            <a:r>
              <a:rPr lang="en-US" dirty="0"/>
              <a:t>Knowledge about waste </a:t>
            </a:r>
            <a:r>
              <a:rPr lang="en-US" dirty="0" err="1"/>
              <a:t>valorising</a:t>
            </a:r>
            <a:r>
              <a:rPr lang="en-US" dirty="0"/>
              <a:t> technologies and markets</a:t>
            </a:r>
          </a:p>
          <a:p>
            <a:pPr lvl="1"/>
            <a:r>
              <a:rPr lang="en-US" dirty="0"/>
              <a:t>Long-term presence in the sector</a:t>
            </a:r>
          </a:p>
          <a:p>
            <a:endParaRPr lang="en-US" dirty="0"/>
          </a:p>
          <a:p>
            <a:r>
              <a:rPr lang="en-US" dirty="0"/>
              <a:t>External </a:t>
            </a:r>
            <a:r>
              <a:rPr lang="en-US" dirty="0" smtClean="0"/>
              <a:t>success factors</a:t>
            </a:r>
            <a:endParaRPr lang="en-US" dirty="0"/>
          </a:p>
          <a:p>
            <a:pPr lvl="1"/>
            <a:r>
              <a:rPr lang="en-US" dirty="0"/>
              <a:t>Availability of resources, legislation and subsidies </a:t>
            </a:r>
          </a:p>
          <a:p>
            <a:pPr lvl="1"/>
            <a:r>
              <a:rPr lang="en-US" dirty="0"/>
              <a:t>The role of consumers </a:t>
            </a:r>
          </a:p>
          <a:p>
            <a:pPr lvl="1"/>
            <a:r>
              <a:rPr lang="en-US" dirty="0"/>
              <a:t>Circular economy embeddedness in the territorial agenda</a:t>
            </a:r>
          </a:p>
          <a:p>
            <a:endParaRPr lang="fr-FR" dirty="0"/>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7</a:t>
            </a:fld>
            <a:endParaRPr lang="fr-FR"/>
          </a:p>
        </p:txBody>
      </p:sp>
      <p:sp>
        <p:nvSpPr>
          <p:cNvPr id="5" name="Espace réservé du contenu 2"/>
          <p:cNvSpPr txBox="1">
            <a:spLocks/>
          </p:cNvSpPr>
          <p:nvPr/>
        </p:nvSpPr>
        <p:spPr>
          <a:xfrm>
            <a:off x="4572000" y="1772816"/>
            <a:ext cx="4104456" cy="4729736"/>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GB" dirty="0" smtClean="0"/>
              <a:t>Internal hindering factors</a:t>
            </a:r>
          </a:p>
          <a:p>
            <a:pPr lvl="1"/>
            <a:r>
              <a:rPr lang="en-GB" dirty="0" smtClean="0"/>
              <a:t>Strong managerial implication </a:t>
            </a:r>
          </a:p>
          <a:p>
            <a:pPr marL="457200" lvl="1" indent="0">
              <a:buFont typeface="Wingdings 2"/>
              <a:buNone/>
            </a:pPr>
            <a:endParaRPr lang="en-GB" dirty="0" smtClean="0"/>
          </a:p>
          <a:p>
            <a:r>
              <a:rPr lang="en-GB" dirty="0" smtClean="0"/>
              <a:t>External hindering factors</a:t>
            </a:r>
          </a:p>
          <a:p>
            <a:pPr lvl="1"/>
            <a:r>
              <a:rPr lang="en-GB" dirty="0" smtClean="0"/>
              <a:t>Support from experts, policy and decision-makers (including financial support (external factor)</a:t>
            </a:r>
          </a:p>
          <a:p>
            <a:pPr lvl="1"/>
            <a:r>
              <a:rPr lang="en-GB" dirty="0" smtClean="0"/>
              <a:t>Waste management activities is recognized but not supported in practice</a:t>
            </a:r>
          </a:p>
          <a:p>
            <a:pPr lvl="1"/>
            <a:r>
              <a:rPr lang="en-GB" dirty="0" smtClean="0"/>
              <a:t>Collaboration between enterprises and research centres or universities is rather complicated</a:t>
            </a:r>
            <a:endParaRPr lang="fr-FR" dirty="0" smtClean="0"/>
          </a:p>
          <a:p>
            <a:endParaRPr lang="fr-FR" dirty="0"/>
          </a:p>
        </p:txBody>
      </p:sp>
    </p:spTree>
    <p:extLst>
      <p:ext uri="{BB962C8B-B14F-4D97-AF65-F5344CB8AC3E}">
        <p14:creationId xmlns:p14="http://schemas.microsoft.com/office/powerpoint/2010/main" val="1254262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Concluding remarks and recommendations</a:t>
            </a:r>
            <a:endParaRPr lang="fr-FR" dirty="0"/>
          </a:p>
        </p:txBody>
      </p:sp>
      <p:sp>
        <p:nvSpPr>
          <p:cNvPr id="3" name="Espace réservé du contenu 2"/>
          <p:cNvSpPr>
            <a:spLocks noGrp="1"/>
          </p:cNvSpPr>
          <p:nvPr>
            <p:ph sz="quarter" idx="1"/>
          </p:nvPr>
        </p:nvSpPr>
        <p:spPr/>
        <p:txBody>
          <a:bodyPr>
            <a:normAutofit fontScale="92500"/>
          </a:bodyPr>
          <a:lstStyle/>
          <a:p>
            <a:r>
              <a:rPr lang="en-GB" dirty="0"/>
              <a:t>A common feature observed among all the cases is the importance of </a:t>
            </a:r>
            <a:r>
              <a:rPr lang="en-GB" b="1" dirty="0"/>
              <a:t>territorial embeddedness</a:t>
            </a:r>
            <a:r>
              <a:rPr lang="en-GB" dirty="0"/>
              <a:t>, and care for the environment, both as a motivation and success factor</a:t>
            </a:r>
          </a:p>
          <a:p>
            <a:r>
              <a:rPr lang="en-GB" dirty="0"/>
              <a:t>The enterprises are driven by a commitment to the environment, especially because of the unused high amounts and partly environmentally harmful residues </a:t>
            </a:r>
          </a:p>
          <a:p>
            <a:r>
              <a:rPr lang="en-GB" dirty="0"/>
              <a:t>The most important barriers for businesses are external support and sustainable partnerships</a:t>
            </a:r>
          </a:p>
          <a:p>
            <a:r>
              <a:rPr lang="en-US" dirty="0"/>
              <a:t>More </a:t>
            </a:r>
            <a:r>
              <a:rPr lang="en-US" b="1" dirty="0"/>
              <a:t>public-private partnerships </a:t>
            </a:r>
            <a:r>
              <a:rPr lang="en-US" dirty="0"/>
              <a:t>or</a:t>
            </a:r>
            <a:r>
              <a:rPr lang="en-US" b="1" dirty="0"/>
              <a:t> multi-stakeholder collaborations</a:t>
            </a:r>
            <a:r>
              <a:rPr lang="en-US" dirty="0"/>
              <a:t> e.g. via joint projects are needed for further </a:t>
            </a:r>
            <a:r>
              <a:rPr lang="en-GB" dirty="0"/>
              <a:t>developing circular business </a:t>
            </a:r>
            <a:r>
              <a:rPr lang="en-GB" dirty="0" smtClean="0"/>
              <a:t>models</a:t>
            </a:r>
            <a:endParaRPr lang="fr-FR" dirty="0"/>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8</a:t>
            </a:fld>
            <a:endParaRPr lang="fr-FR"/>
          </a:p>
        </p:txBody>
      </p:sp>
    </p:spTree>
    <p:extLst>
      <p:ext uri="{BB962C8B-B14F-4D97-AF65-F5344CB8AC3E}">
        <p14:creationId xmlns:p14="http://schemas.microsoft.com/office/powerpoint/2010/main" val="12542623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_webinar_1_pres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template_long_presentation_10_minutes_medforum_2021_en</Template>
  <TotalTime>69</TotalTime>
  <Words>727</Words>
  <Application>Microsoft Office PowerPoint</Application>
  <PresentationFormat>Affichage à l'écran (4:3)</PresentationFormat>
  <Paragraphs>85</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template_webinar_1_presesentation</vt:lpstr>
      <vt:lpstr>Factors influencing innovative circular business models in the Mediterranean olive oil value chain</vt:lpstr>
      <vt:lpstr>COLIVE PROJECT </vt:lpstr>
      <vt:lpstr>Circular economy &amp; Circular business models</vt:lpstr>
      <vt:lpstr>Drivers and barriers for circular business models</vt:lpstr>
      <vt:lpstr>Olive sector in the Mediterranean</vt:lpstr>
      <vt:lpstr>Objective &amp; Methodology</vt:lpstr>
      <vt:lpstr>Success and hindering factors for implementation of circular business models</vt:lpstr>
      <vt:lpstr>Concluding remarks and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influencing innovative circular business models in the Mediterranean olive oil value chain</dc:title>
  <dc:creator>Ivana RADIC</dc:creator>
  <cp:lastModifiedBy>Adamolle</cp:lastModifiedBy>
  <cp:revision>9</cp:revision>
  <dcterms:created xsi:type="dcterms:W3CDTF">2021-07-05T07:10:01Z</dcterms:created>
  <dcterms:modified xsi:type="dcterms:W3CDTF">2021-07-05T15:45:11Z</dcterms:modified>
</cp:coreProperties>
</file>