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65" r:id="rId3"/>
    <p:sldId id="266" r:id="rId4"/>
    <p:sldId id="267"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42" y="4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A58D8F-D93B-4C48-AD8E-BBD0140A2F24}" type="datetimeFigureOut">
              <a:rPr lang="fr-FR" smtClean="0"/>
              <a:t>03/07/2021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267D0E-07EB-454F-A398-3C76921E2312}" type="slidenum">
              <a:rPr lang="fr-FR" smtClean="0"/>
              <a:t>‹N°›</a:t>
            </a:fld>
            <a:endParaRPr lang="fr-FR"/>
          </a:p>
        </p:txBody>
      </p:sp>
    </p:spTree>
    <p:extLst>
      <p:ext uri="{BB962C8B-B14F-4D97-AF65-F5344CB8AC3E}">
        <p14:creationId xmlns:p14="http://schemas.microsoft.com/office/powerpoint/2010/main" val="576939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dirty="0"/>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Modifier le style des sous-titres du masque</a:t>
            </a:r>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228184" y="1196752"/>
            <a:ext cx="1676400" cy="5112568"/>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235893"/>
            <a:ext cx="5626968" cy="5073427"/>
          </a:xfrm>
        </p:spPr>
        <p:txBody>
          <a:bodyPr vert="eaVert"/>
          <a:lstStyle/>
          <a:p>
            <a:pPr lvl="0" eaLnBrk="1" latinLnBrk="0" hangingPunct="1"/>
            <a:r>
              <a:rPr lang="fr-FR" smtClean="0"/>
              <a:t>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numéro de diapositive 5"/>
          <p:cNvSpPr>
            <a:spLocks noGrp="1"/>
          </p:cNvSpPr>
          <p:nvPr>
            <p:ph type="sldNum" sz="quarter" idx="12"/>
          </p:nvPr>
        </p:nvSpPr>
        <p:spPr/>
        <p:txBody>
          <a:bodyPr/>
          <a:lstStyle/>
          <a:p>
            <a:fld id="{3FACEB6E-A9E6-46C8-A08A-ECFA30B5831F}" type="slidenum">
              <a:rPr lang="fr-FR" smtClean="0"/>
              <a:t>‹N°›</a:t>
            </a:fld>
            <a:endParaRPr lang="fr-FR"/>
          </a:p>
        </p:txBody>
      </p:sp>
      <p:sp>
        <p:nvSpPr>
          <p:cNvPr id="7" name="Espace réservé de la date 6"/>
          <p:cNvSpPr txBox="1">
            <a:spLocks/>
          </p:cNvSpPr>
          <p:nvPr userDrawn="1"/>
        </p:nvSpPr>
        <p:spPr>
          <a:xfrm>
            <a:off x="467544" y="6485055"/>
            <a:ext cx="2011680" cy="384048"/>
          </a:xfrm>
          <a:prstGeom prst="rect">
            <a:avLst/>
          </a:prstGeom>
        </p:spPr>
        <p:txBody>
          <a:bodyPr vert="horz" rtlCol="0" anchor="ctr" anchorCtr="0"/>
          <a:lstStyle>
            <a:defPPr>
              <a:defRPr lang="fr-FR"/>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t>22-25 March 2021</a:t>
            </a:r>
            <a:endParaRPr lang="fr-FR" b="1" dirty="0"/>
          </a:p>
        </p:txBody>
      </p:sp>
      <p:sp>
        <p:nvSpPr>
          <p:cNvPr id="8" name="Espace réservé du pied de page 9"/>
          <p:cNvSpPr txBox="1">
            <a:spLocks/>
          </p:cNvSpPr>
          <p:nvPr userDrawn="1"/>
        </p:nvSpPr>
        <p:spPr>
          <a:xfrm>
            <a:off x="3995936" y="6492240"/>
            <a:ext cx="3992488" cy="365760"/>
          </a:xfrm>
          <a:prstGeom prst="rect">
            <a:avLst/>
          </a:prstGeom>
        </p:spPr>
        <p:txBody>
          <a:bodyPr vert="horz" rtlCol="0" anchor="ctr" anchorCtr="0"/>
          <a:lstStyle>
            <a:defPPr>
              <a:defRPr lang="fr-FR"/>
            </a:defPPr>
            <a:lvl1pPr marL="0" algn="l"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smtClean="0"/>
              <a:t>FSD7 Webinars 2021 </a:t>
            </a:r>
            <a:r>
              <a:rPr lang="fr-FR" smtClean="0"/>
              <a:t>- fsd7.sciencesconf.org</a:t>
            </a:r>
            <a:endParaRPr lang="fr-FR"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79512" y="1124744"/>
            <a:ext cx="8496944" cy="648072"/>
          </a:xfrm>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179512" y="1772816"/>
            <a:ext cx="7848872" cy="4729736"/>
          </a:xfrm>
        </p:spPr>
        <p:txBody>
          <a:bodyPr/>
          <a:lstStyle/>
          <a:p>
            <a:pPr lvl="0" eaLnBrk="1" latinLnBrk="0" hangingPunct="1"/>
            <a:r>
              <a:rPr lang="fr-FR" smtClean="0"/>
              <a:t>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dirty="0"/>
          </a:p>
        </p:txBody>
      </p:sp>
      <p:sp>
        <p:nvSpPr>
          <p:cNvPr id="9" name="Espace réservé du numéro de diapositive 8"/>
          <p:cNvSpPr>
            <a:spLocks noGrp="1"/>
          </p:cNvSpPr>
          <p:nvPr>
            <p:ph type="sldNum" sz="quarter" idx="15"/>
          </p:nvPr>
        </p:nvSpPr>
        <p:spPr/>
        <p:txBody>
          <a:bodyPr rtlCol="0"/>
          <a:lstStyle/>
          <a:p>
            <a:fld id="{3FACEB6E-A9E6-46C8-A08A-ECFA30B5831F}"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79512" y="1124744"/>
            <a:ext cx="8568952" cy="648072"/>
          </a:xfrm>
        </p:spPr>
        <p:txBody>
          <a:bodyPr/>
          <a:lstStyle/>
          <a:p>
            <a:r>
              <a:rPr kumimoji="0" lang="fr-FR" smtClean="0"/>
              <a:t>Modifiez le style du titre</a:t>
            </a:r>
            <a:endParaRPr kumimoji="0" lang="en-US" dirty="0"/>
          </a:p>
        </p:txBody>
      </p:sp>
      <p:sp>
        <p:nvSpPr>
          <p:cNvPr id="7" name="Espace réservé du numéro de diapositive 6"/>
          <p:cNvSpPr>
            <a:spLocks noGrp="1"/>
          </p:cNvSpPr>
          <p:nvPr>
            <p:ph type="sldNum" sz="quarter" idx="12"/>
          </p:nvPr>
        </p:nvSpPr>
        <p:spPr/>
        <p:txBody>
          <a:bodyPr/>
          <a:lstStyle/>
          <a:p>
            <a:fld id="{3FACEB6E-A9E6-46C8-A08A-ECFA30B5831F}" type="slidenum">
              <a:rPr lang="fr-FR" smtClean="0"/>
              <a:t>‹N°›</a:t>
            </a:fld>
            <a:endParaRPr lang="fr-FR"/>
          </a:p>
        </p:txBody>
      </p:sp>
      <p:sp>
        <p:nvSpPr>
          <p:cNvPr id="9" name="Espace réservé du contenu 8"/>
          <p:cNvSpPr>
            <a:spLocks noGrp="1"/>
          </p:cNvSpPr>
          <p:nvPr>
            <p:ph sz="quarter" idx="1"/>
          </p:nvPr>
        </p:nvSpPr>
        <p:spPr>
          <a:xfrm>
            <a:off x="179512" y="1809328"/>
            <a:ext cx="3657600" cy="4572000"/>
          </a:xfrm>
        </p:spPr>
        <p:txBody>
          <a:bodyPr/>
          <a:lstStyle/>
          <a:p>
            <a:pPr lvl="0" eaLnBrk="1" latinLnBrk="0" hangingPunct="1"/>
            <a:r>
              <a:rPr lang="fr-FR" smtClean="0"/>
              <a:t>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3992560" y="1809328"/>
            <a:ext cx="3657600" cy="4572000"/>
          </a:xfrm>
        </p:spPr>
        <p:txBody>
          <a:bodyPr/>
          <a:lstStyle/>
          <a:p>
            <a:pPr lvl="0" eaLnBrk="1" latinLnBrk="0" hangingPunct="1"/>
            <a:r>
              <a:rPr lang="fr-FR" smtClean="0"/>
              <a:t>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79512" y="1124744"/>
            <a:ext cx="8496944" cy="576064"/>
          </a:xfrm>
        </p:spPr>
        <p:txBody>
          <a:bodyPr anchor="b"/>
          <a:lstStyle>
            <a:lvl1pPr>
              <a:defRPr/>
            </a:lvl1pPr>
          </a:lstStyle>
          <a:p>
            <a:r>
              <a:rPr kumimoji="0" lang="fr-FR" smtClean="0"/>
              <a:t>Modifiez le style du titre</a:t>
            </a:r>
            <a:endParaRPr kumimoji="0" lang="en-US" dirty="0"/>
          </a:p>
        </p:txBody>
      </p:sp>
      <p:sp>
        <p:nvSpPr>
          <p:cNvPr id="9" name="Espace réservé du numéro de diapositive 8"/>
          <p:cNvSpPr>
            <a:spLocks noGrp="1"/>
          </p:cNvSpPr>
          <p:nvPr>
            <p:ph type="sldNum" sz="quarter" idx="12"/>
          </p:nvPr>
        </p:nvSpPr>
        <p:spPr/>
        <p:txBody>
          <a:bodyPr/>
          <a:lstStyle/>
          <a:p>
            <a:fld id="{3FACEB6E-A9E6-46C8-A08A-ECFA30B5831F}" type="slidenum">
              <a:rPr lang="fr-FR" smtClean="0"/>
              <a:t>‹N°›</a:t>
            </a:fld>
            <a:endParaRPr lang="fr-FR"/>
          </a:p>
        </p:txBody>
      </p:sp>
      <p:sp>
        <p:nvSpPr>
          <p:cNvPr id="11" name="Espace réservé du contenu 10"/>
          <p:cNvSpPr>
            <a:spLocks noGrp="1"/>
          </p:cNvSpPr>
          <p:nvPr>
            <p:ph sz="quarter" idx="2"/>
          </p:nvPr>
        </p:nvSpPr>
        <p:spPr>
          <a:xfrm>
            <a:off x="251520" y="2567136"/>
            <a:ext cx="3657600" cy="3886200"/>
          </a:xfrm>
        </p:spPr>
        <p:txBody>
          <a:bodyPr/>
          <a:lstStyle/>
          <a:p>
            <a:pPr lvl="0" eaLnBrk="1" latinLnBrk="0" hangingPunct="1"/>
            <a:r>
              <a:rPr lang="fr-FR" smtClean="0"/>
              <a:t>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166295" y="2567136"/>
            <a:ext cx="3657600" cy="3886200"/>
          </a:xfrm>
        </p:spPr>
        <p:txBody>
          <a:bodyPr/>
          <a:lstStyle/>
          <a:p>
            <a:pPr lvl="0" eaLnBrk="1" latinLnBrk="0" hangingPunct="1"/>
            <a:r>
              <a:rPr lang="fr-FR" smtClean="0"/>
              <a:t>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251520" y="1774656"/>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Modifier les styles du texte du masque</a:t>
            </a:r>
          </a:p>
        </p:txBody>
      </p:sp>
      <p:sp>
        <p:nvSpPr>
          <p:cNvPr id="14" name="Espace réservé du texte 13"/>
          <p:cNvSpPr>
            <a:spLocks noGrp="1"/>
          </p:cNvSpPr>
          <p:nvPr>
            <p:ph type="body" sz="quarter" idx="3"/>
          </p:nvPr>
        </p:nvSpPr>
        <p:spPr>
          <a:xfrm>
            <a:off x="4137720" y="1774656"/>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Modifier les styles du texte du masque</a:t>
            </a:r>
          </a:p>
        </p:txBody>
      </p:sp>
      <p:sp>
        <p:nvSpPr>
          <p:cNvPr id="10" name="Espace réservé de la date 6"/>
          <p:cNvSpPr txBox="1">
            <a:spLocks/>
          </p:cNvSpPr>
          <p:nvPr userDrawn="1"/>
        </p:nvSpPr>
        <p:spPr>
          <a:xfrm>
            <a:off x="467544" y="6485055"/>
            <a:ext cx="2011680" cy="384048"/>
          </a:xfrm>
          <a:prstGeom prst="rect">
            <a:avLst/>
          </a:prstGeom>
        </p:spPr>
        <p:txBody>
          <a:bodyPr vert="horz" rtlCol="0" anchor="ctr" anchorCtr="0"/>
          <a:lstStyle>
            <a:defPPr>
              <a:defRPr lang="fr-FR"/>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t>22-25 March 2021</a:t>
            </a:r>
            <a:endParaRPr lang="fr-FR" b="1" dirty="0"/>
          </a:p>
        </p:txBody>
      </p:sp>
      <p:sp>
        <p:nvSpPr>
          <p:cNvPr id="15" name="Espace réservé du pied de page 9"/>
          <p:cNvSpPr txBox="1">
            <a:spLocks/>
          </p:cNvSpPr>
          <p:nvPr userDrawn="1"/>
        </p:nvSpPr>
        <p:spPr>
          <a:xfrm>
            <a:off x="3995936" y="6492240"/>
            <a:ext cx="3992488" cy="365760"/>
          </a:xfrm>
          <a:prstGeom prst="rect">
            <a:avLst/>
          </a:prstGeom>
        </p:spPr>
        <p:txBody>
          <a:bodyPr vert="horz" rtlCol="0" anchor="ctr" anchorCtr="0"/>
          <a:lstStyle>
            <a:defPPr>
              <a:defRPr lang="fr-FR"/>
            </a:defPPr>
            <a:lvl1pPr marL="0" algn="l"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t>FSD7 </a:t>
            </a:r>
            <a:r>
              <a:rPr lang="fr-FR" b="1" dirty="0" err="1" smtClean="0"/>
              <a:t>Webinars</a:t>
            </a:r>
            <a:r>
              <a:rPr lang="fr-FR" b="1" dirty="0" smtClean="0"/>
              <a:t> 2021 </a:t>
            </a:r>
            <a:r>
              <a:rPr lang="fr-FR" dirty="0" smtClean="0"/>
              <a:t>- fsd7.sciencesconf.org</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79512" y="1124744"/>
            <a:ext cx="8568952" cy="648072"/>
          </a:xfrm>
        </p:spPr>
        <p:txBody>
          <a:bodyPr/>
          <a:lstStyle/>
          <a:p>
            <a:r>
              <a:rPr kumimoji="0" lang="fr-FR" smtClean="0"/>
              <a:t>Modifiez le style du titre</a:t>
            </a:r>
            <a:endParaRPr kumimoji="0" lang="en-US"/>
          </a:p>
        </p:txBody>
      </p:sp>
      <p:sp>
        <p:nvSpPr>
          <p:cNvPr id="7" name="Espace réservé du numéro de diapositive 6"/>
          <p:cNvSpPr>
            <a:spLocks noGrp="1"/>
          </p:cNvSpPr>
          <p:nvPr>
            <p:ph type="sldNum" sz="quarter" idx="11"/>
          </p:nvPr>
        </p:nvSpPr>
        <p:spPr/>
        <p:txBody>
          <a:bodyPr rtlCol="0"/>
          <a:lstStyle/>
          <a:p>
            <a:fld id="{3FACEB6E-A9E6-46C8-A08A-ECFA30B5831F}" type="slidenum">
              <a:rPr lang="fr-FR" smtClean="0"/>
              <a:t>‹N°›</a:t>
            </a:fld>
            <a:endParaRPr lang="fr-FR"/>
          </a:p>
        </p:txBody>
      </p:sp>
      <p:sp>
        <p:nvSpPr>
          <p:cNvPr id="9" name="Espace réservé de la date 6"/>
          <p:cNvSpPr txBox="1">
            <a:spLocks/>
          </p:cNvSpPr>
          <p:nvPr userDrawn="1"/>
        </p:nvSpPr>
        <p:spPr>
          <a:xfrm>
            <a:off x="467544" y="6485055"/>
            <a:ext cx="2011680" cy="384048"/>
          </a:xfrm>
          <a:prstGeom prst="rect">
            <a:avLst/>
          </a:prstGeom>
        </p:spPr>
        <p:txBody>
          <a:bodyPr vert="horz" rtlCol="0" anchor="ctr" anchorCtr="0"/>
          <a:lstStyle>
            <a:defPPr>
              <a:defRPr lang="fr-FR"/>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t>22-25 March 2021</a:t>
            </a:r>
            <a:endParaRPr lang="fr-FR" b="1" dirty="0"/>
          </a:p>
        </p:txBody>
      </p:sp>
      <p:sp>
        <p:nvSpPr>
          <p:cNvPr id="10" name="Espace réservé du pied de page 9"/>
          <p:cNvSpPr txBox="1">
            <a:spLocks/>
          </p:cNvSpPr>
          <p:nvPr userDrawn="1"/>
        </p:nvSpPr>
        <p:spPr>
          <a:xfrm>
            <a:off x="3995936" y="6492240"/>
            <a:ext cx="3992488" cy="365760"/>
          </a:xfrm>
          <a:prstGeom prst="rect">
            <a:avLst/>
          </a:prstGeom>
        </p:spPr>
        <p:txBody>
          <a:bodyPr vert="horz" rtlCol="0" anchor="ctr" anchorCtr="0"/>
          <a:lstStyle>
            <a:defPPr>
              <a:defRPr lang="fr-FR"/>
            </a:defPPr>
            <a:lvl1pPr marL="0" algn="l"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smtClean="0"/>
              <a:t>FSD7 Webinars 2021 </a:t>
            </a:r>
            <a:r>
              <a:rPr lang="fr-FR" smtClean="0"/>
              <a:t>- fsd7.sciencesconf.org</a:t>
            </a:r>
            <a:endParaRPr lang="fr-FR" dirty="0" smtClean="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FACEB6E-A9E6-46C8-A08A-ECFA30B5831F}" type="slidenum">
              <a:rPr lang="fr-FR" smtClean="0"/>
              <a:t>‹N°›</a:t>
            </a:fld>
            <a:endParaRPr lang="fr-FR"/>
          </a:p>
        </p:txBody>
      </p:sp>
      <p:sp>
        <p:nvSpPr>
          <p:cNvPr id="5" name="Espace réservé de la date 6"/>
          <p:cNvSpPr txBox="1">
            <a:spLocks/>
          </p:cNvSpPr>
          <p:nvPr userDrawn="1"/>
        </p:nvSpPr>
        <p:spPr>
          <a:xfrm>
            <a:off x="467544" y="6485055"/>
            <a:ext cx="2011680" cy="384048"/>
          </a:xfrm>
          <a:prstGeom prst="rect">
            <a:avLst/>
          </a:prstGeom>
        </p:spPr>
        <p:txBody>
          <a:bodyPr vert="horz" rtlCol="0" anchor="ctr" anchorCtr="0"/>
          <a:lstStyle>
            <a:defPPr>
              <a:defRPr lang="fr-FR"/>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t>22-25 March 2021</a:t>
            </a:r>
            <a:endParaRPr lang="fr-FR" b="1" dirty="0"/>
          </a:p>
        </p:txBody>
      </p:sp>
      <p:sp>
        <p:nvSpPr>
          <p:cNvPr id="6" name="Espace réservé du pied de page 9"/>
          <p:cNvSpPr txBox="1">
            <a:spLocks/>
          </p:cNvSpPr>
          <p:nvPr userDrawn="1"/>
        </p:nvSpPr>
        <p:spPr>
          <a:xfrm>
            <a:off x="3995936" y="6492240"/>
            <a:ext cx="3992488" cy="365760"/>
          </a:xfrm>
          <a:prstGeom prst="rect">
            <a:avLst/>
          </a:prstGeom>
        </p:spPr>
        <p:txBody>
          <a:bodyPr vert="horz" rtlCol="0" anchor="ctr" anchorCtr="0"/>
          <a:lstStyle>
            <a:defPPr>
              <a:defRPr lang="fr-FR"/>
            </a:defPPr>
            <a:lvl1pPr marL="0" algn="l"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t>FSD7 </a:t>
            </a:r>
            <a:r>
              <a:rPr lang="fr-FR" b="1" dirty="0" err="1" smtClean="0"/>
              <a:t>Webinars</a:t>
            </a:r>
            <a:r>
              <a:rPr lang="fr-FR" b="1" dirty="0" smtClean="0"/>
              <a:t> 2021 </a:t>
            </a:r>
            <a:r>
              <a:rPr lang="fr-FR" dirty="0" smtClean="0"/>
              <a:t>- fsd7.sciencesconf.org</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892808" cy="531492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251520" y="265176"/>
            <a:ext cx="5638800" cy="6327648"/>
          </a:xfrm>
        </p:spPr>
        <p:txBody>
          <a:bodyPr/>
          <a:lstStyle/>
          <a:p>
            <a:pPr lvl="0" eaLnBrk="1" latinLnBrk="0" hangingPunct="1"/>
            <a:r>
              <a:rPr lang="fr-FR" smtClean="0"/>
              <a:t>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dirty="0"/>
          </a:p>
        </p:txBody>
      </p:sp>
      <p:sp>
        <p:nvSpPr>
          <p:cNvPr id="22" name="Espace réservé du numéro de diapositive 21"/>
          <p:cNvSpPr>
            <a:spLocks noGrp="1"/>
          </p:cNvSpPr>
          <p:nvPr>
            <p:ph type="sldNum" sz="quarter" idx="15"/>
          </p:nvPr>
        </p:nvSpPr>
        <p:spPr/>
        <p:txBody>
          <a:bodyPr rtlCol="0"/>
          <a:lstStyle/>
          <a:p>
            <a:fld id="{3FACEB6E-A9E6-46C8-A08A-ECFA30B5831F}" type="slidenum">
              <a:rPr lang="fr-FR" smtClean="0"/>
              <a:t>‹N°›</a:t>
            </a:fld>
            <a:endParaRPr lang="fr-FR"/>
          </a:p>
        </p:txBody>
      </p:sp>
      <p:sp>
        <p:nvSpPr>
          <p:cNvPr id="15" name="Espace réservé de la date 6"/>
          <p:cNvSpPr txBox="1">
            <a:spLocks/>
          </p:cNvSpPr>
          <p:nvPr userDrawn="1"/>
        </p:nvSpPr>
        <p:spPr>
          <a:xfrm>
            <a:off x="-540568" y="6501336"/>
            <a:ext cx="2011680" cy="384048"/>
          </a:xfrm>
          <a:prstGeom prst="rect">
            <a:avLst/>
          </a:prstGeom>
        </p:spPr>
        <p:txBody>
          <a:bodyPr vert="horz" rtlCol="0" anchor="ctr" anchorCtr="0"/>
          <a:lstStyle>
            <a:defPPr>
              <a:defRPr lang="fr-FR"/>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t>22-25 March 2021</a:t>
            </a:r>
            <a:endParaRPr lang="fr-FR" b="1" dirty="0"/>
          </a:p>
        </p:txBody>
      </p:sp>
      <p:sp>
        <p:nvSpPr>
          <p:cNvPr id="16" name="Espace réservé du pied de page 9"/>
          <p:cNvSpPr txBox="1">
            <a:spLocks/>
          </p:cNvSpPr>
          <p:nvPr userDrawn="1"/>
        </p:nvSpPr>
        <p:spPr>
          <a:xfrm>
            <a:off x="2771800" y="6483096"/>
            <a:ext cx="3992488" cy="365760"/>
          </a:xfrm>
          <a:prstGeom prst="rect">
            <a:avLst/>
          </a:prstGeom>
        </p:spPr>
        <p:txBody>
          <a:bodyPr vert="horz" rtlCol="0" anchor="ctr" anchorCtr="0"/>
          <a:lstStyle>
            <a:defPPr>
              <a:defRPr lang="fr-FR"/>
            </a:defPPr>
            <a:lvl1pPr marL="0" algn="l"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t>FSD7 </a:t>
            </a:r>
            <a:r>
              <a:rPr lang="fr-FR" b="1" dirty="0" err="1" smtClean="0"/>
              <a:t>Webinars</a:t>
            </a:r>
            <a:r>
              <a:rPr lang="fr-FR" b="1" dirty="0" smtClean="0"/>
              <a:t> 2021 </a:t>
            </a:r>
            <a:r>
              <a:rPr lang="fr-FR" dirty="0" smtClean="0"/>
              <a:t>- fsd7.sciencesconf.org</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93929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Espace réservé du numéro de diapositive 17"/>
          <p:cNvSpPr>
            <a:spLocks noGrp="1"/>
          </p:cNvSpPr>
          <p:nvPr>
            <p:ph type="sldNum" sz="quarter" idx="11"/>
          </p:nvPr>
        </p:nvSpPr>
        <p:spPr/>
        <p:txBody>
          <a:bodyPr rtlCol="0"/>
          <a:lstStyle/>
          <a:p>
            <a:fld id="{3FACEB6E-A9E6-46C8-A08A-ECFA30B5831F}" type="slidenum">
              <a:rPr lang="fr-FR" smtClean="0"/>
              <a:t>‹N°›</a:t>
            </a:fld>
            <a:endParaRPr lang="fr-FR"/>
          </a:p>
        </p:txBody>
      </p:sp>
      <p:sp>
        <p:nvSpPr>
          <p:cNvPr id="15" name="Espace réservé de la date 6"/>
          <p:cNvSpPr txBox="1">
            <a:spLocks/>
          </p:cNvSpPr>
          <p:nvPr userDrawn="1"/>
        </p:nvSpPr>
        <p:spPr>
          <a:xfrm>
            <a:off x="-468560" y="6501336"/>
            <a:ext cx="2011680" cy="384048"/>
          </a:xfrm>
          <a:prstGeom prst="rect">
            <a:avLst/>
          </a:prstGeom>
        </p:spPr>
        <p:txBody>
          <a:bodyPr vert="horz" rtlCol="0" anchor="ctr" anchorCtr="0"/>
          <a:lstStyle>
            <a:defPPr>
              <a:defRPr lang="fr-FR"/>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t>22-25 March 2021</a:t>
            </a:r>
            <a:endParaRPr lang="fr-FR" b="1" dirty="0"/>
          </a:p>
        </p:txBody>
      </p:sp>
      <p:sp>
        <p:nvSpPr>
          <p:cNvPr id="16" name="Espace réservé du pied de page 9"/>
          <p:cNvSpPr txBox="1">
            <a:spLocks/>
          </p:cNvSpPr>
          <p:nvPr userDrawn="1"/>
        </p:nvSpPr>
        <p:spPr>
          <a:xfrm>
            <a:off x="2915816" y="6510528"/>
            <a:ext cx="3992488" cy="365760"/>
          </a:xfrm>
          <a:prstGeom prst="rect">
            <a:avLst/>
          </a:prstGeom>
        </p:spPr>
        <p:txBody>
          <a:bodyPr vert="horz" rtlCol="0" anchor="ctr" anchorCtr="0"/>
          <a:lstStyle>
            <a:defPPr>
              <a:defRPr lang="fr-FR"/>
            </a:defPPr>
            <a:lvl1pPr marL="0" algn="l"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t>FSD7 </a:t>
            </a:r>
            <a:r>
              <a:rPr lang="fr-FR" b="1" dirty="0" err="1" smtClean="0"/>
              <a:t>Webinars</a:t>
            </a:r>
            <a:r>
              <a:rPr lang="fr-FR" b="1" dirty="0" smtClean="0"/>
              <a:t> 2021 </a:t>
            </a:r>
            <a:r>
              <a:rPr lang="fr-FR" dirty="0" smtClean="0"/>
              <a:t>- fsd7.sciencesconf.org</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179512" y="1124744"/>
            <a:ext cx="8496944" cy="792088"/>
          </a:xfrm>
        </p:spPr>
        <p:txBody>
          <a:bodyPr/>
          <a:lstStyle/>
          <a:p>
            <a:r>
              <a:rPr kumimoji="0" lang="fr-FR" smtClean="0"/>
              <a:t>Modifiez le style du titre</a:t>
            </a:r>
            <a:endParaRPr kumimoji="0" lang="en-US" dirty="0"/>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numéro de diapositive 5"/>
          <p:cNvSpPr>
            <a:spLocks noGrp="1"/>
          </p:cNvSpPr>
          <p:nvPr>
            <p:ph type="sldNum" sz="quarter" idx="12"/>
          </p:nvPr>
        </p:nvSpPr>
        <p:spPr/>
        <p:txBody>
          <a:bodyPr/>
          <a:lstStyle/>
          <a:p>
            <a:fld id="{3FACEB6E-A9E6-46C8-A08A-ECFA30B5831F}" type="slidenum">
              <a:rPr lang="fr-FR" smtClean="0"/>
              <a:t>‹N°›</a:t>
            </a:fld>
            <a:endParaRPr lang="fr-FR"/>
          </a:p>
        </p:txBody>
      </p:sp>
      <p:sp>
        <p:nvSpPr>
          <p:cNvPr id="7" name="Espace réservé de la date 6"/>
          <p:cNvSpPr txBox="1">
            <a:spLocks/>
          </p:cNvSpPr>
          <p:nvPr userDrawn="1"/>
        </p:nvSpPr>
        <p:spPr>
          <a:xfrm>
            <a:off x="467544" y="6485055"/>
            <a:ext cx="2011680" cy="384048"/>
          </a:xfrm>
          <a:prstGeom prst="rect">
            <a:avLst/>
          </a:prstGeom>
        </p:spPr>
        <p:txBody>
          <a:bodyPr vert="horz" rtlCol="0" anchor="ctr" anchorCtr="0"/>
          <a:lstStyle>
            <a:defPPr>
              <a:defRPr lang="fr-FR"/>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t>22-25 March 2021</a:t>
            </a:r>
            <a:endParaRPr lang="fr-FR" b="1" dirty="0"/>
          </a:p>
        </p:txBody>
      </p:sp>
      <p:sp>
        <p:nvSpPr>
          <p:cNvPr id="8" name="Espace réservé du pied de page 9"/>
          <p:cNvSpPr txBox="1">
            <a:spLocks/>
          </p:cNvSpPr>
          <p:nvPr userDrawn="1"/>
        </p:nvSpPr>
        <p:spPr>
          <a:xfrm>
            <a:off x="3995936" y="6492240"/>
            <a:ext cx="3992488" cy="365760"/>
          </a:xfrm>
          <a:prstGeom prst="rect">
            <a:avLst/>
          </a:prstGeom>
        </p:spPr>
        <p:txBody>
          <a:bodyPr vert="horz" rtlCol="0" anchor="ctr" anchorCtr="0"/>
          <a:lstStyle>
            <a:defPPr>
              <a:defRPr lang="fr-FR"/>
            </a:defPPr>
            <a:lvl1pPr marL="0" algn="l"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smtClean="0"/>
              <a:t>FSD7 Webinars 2021 </a:t>
            </a:r>
            <a:r>
              <a:rPr lang="fr-FR" smtClean="0"/>
              <a:t>- fsd7.sciencesconf.org</a:t>
            </a:r>
            <a:endParaRPr lang="fr-FR" dirty="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forumciheam2021.sciencesconf.org/"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179512" y="1127125"/>
            <a:ext cx="8424936" cy="792088"/>
          </a:xfrm>
          <a:prstGeom prst="rect">
            <a:avLst/>
          </a:prstGeom>
        </p:spPr>
        <p:txBody>
          <a:bodyPr vert="horz" anchor="b">
            <a:normAutofit/>
          </a:bodyPr>
          <a:lstStyle/>
          <a:p>
            <a:r>
              <a:rPr kumimoji="0" lang="fr-FR" dirty="0" smtClean="0"/>
              <a:t>Modifiez le style du titre</a:t>
            </a:r>
            <a:endParaRPr kumimoji="0" lang="en-US" dirty="0"/>
          </a:p>
        </p:txBody>
      </p:sp>
      <p:sp>
        <p:nvSpPr>
          <p:cNvPr id="13" name="Espace réservé du texte 12"/>
          <p:cNvSpPr>
            <a:spLocks noGrp="1"/>
          </p:cNvSpPr>
          <p:nvPr>
            <p:ph type="body" idx="1"/>
          </p:nvPr>
        </p:nvSpPr>
        <p:spPr>
          <a:xfrm>
            <a:off x="200818" y="1916831"/>
            <a:ext cx="7467600" cy="4568223"/>
          </a:xfrm>
          <a:prstGeom prst="rect">
            <a:avLst/>
          </a:prstGeom>
        </p:spPr>
        <p:txBody>
          <a:bodyPr vert="horz">
            <a:normAutofit/>
          </a:bodyPr>
          <a:lstStyle/>
          <a:p>
            <a:pPr lvl="0" eaLnBrk="1" latinLnBrk="0" hangingPunct="1"/>
            <a:r>
              <a:rPr kumimoji="0" lang="fr-FR" dirty="0" smtClean="0"/>
              <a:t>Modifiez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FACEB6E-A9E6-46C8-A08A-ECFA30B5831F}" type="slidenum">
              <a:rPr lang="fr-FR" smtClean="0"/>
              <a:t>‹N°›</a:t>
            </a:fld>
            <a:endParaRPr lang="fr-FR"/>
          </a:p>
        </p:txBody>
      </p:sp>
      <p:sp>
        <p:nvSpPr>
          <p:cNvPr id="18" name="Espace réservé de la date 6"/>
          <p:cNvSpPr txBox="1">
            <a:spLocks/>
          </p:cNvSpPr>
          <p:nvPr/>
        </p:nvSpPr>
        <p:spPr>
          <a:xfrm>
            <a:off x="467544" y="6485055"/>
            <a:ext cx="2011680" cy="384048"/>
          </a:xfrm>
          <a:prstGeom prst="rect">
            <a:avLst/>
          </a:prstGeom>
        </p:spPr>
        <p:txBody>
          <a:bodyPr vert="horz" rtlCol="0" anchor="ctr" anchorCtr="0"/>
          <a:lstStyle>
            <a:defPPr>
              <a:defRPr lang="fr-FR"/>
            </a:defPPr>
            <a:lvl1pPr marL="0" algn="r"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t>6 et 7 </a:t>
            </a:r>
            <a:r>
              <a:rPr lang="en-US" b="1" dirty="0" err="1" smtClean="0"/>
              <a:t>Juillet</a:t>
            </a:r>
            <a:r>
              <a:rPr lang="en-US" b="1" dirty="0" smtClean="0"/>
              <a:t> 2021</a:t>
            </a:r>
            <a:endParaRPr lang="fr-FR" b="1" dirty="0"/>
          </a:p>
        </p:txBody>
      </p:sp>
      <p:sp>
        <p:nvSpPr>
          <p:cNvPr id="19" name="Espace réservé du pied de page 9"/>
          <p:cNvSpPr txBox="1">
            <a:spLocks/>
          </p:cNvSpPr>
          <p:nvPr/>
        </p:nvSpPr>
        <p:spPr>
          <a:xfrm>
            <a:off x="3995936" y="6492240"/>
            <a:ext cx="4709152" cy="365760"/>
          </a:xfrm>
          <a:prstGeom prst="rect">
            <a:avLst/>
          </a:prstGeom>
        </p:spPr>
        <p:txBody>
          <a:bodyPr vert="horz" rtlCol="0" anchor="ctr" anchorCtr="0"/>
          <a:lstStyle>
            <a:defPPr>
              <a:defRPr lang="fr-FR"/>
            </a:defPPr>
            <a:lvl1pPr marL="0" algn="l" defTabSz="914400" rtl="0" eaLnBrk="1" latinLnBrk="0" hangingPunct="1">
              <a:defRPr kumimoji="0"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err="1" smtClean="0"/>
              <a:t>MedForum</a:t>
            </a:r>
            <a:r>
              <a:rPr lang="fr-FR" b="1" dirty="0" smtClean="0"/>
              <a:t> 2021 </a:t>
            </a:r>
            <a:r>
              <a:rPr lang="fr-FR" dirty="0" smtClean="0"/>
              <a:t>- </a:t>
            </a:r>
            <a:r>
              <a:rPr kumimoji="0" lang="fr-FR" sz="1100" b="0" i="0" u="none" kern="1200" dirty="0" smtClean="0">
                <a:solidFill>
                  <a:schemeClr val="tx2"/>
                </a:solidFill>
                <a:latin typeface="+mn-lt"/>
                <a:ea typeface="+mn-ea"/>
                <a:cs typeface="+mn-cs"/>
                <a:hlinkClick r:id="rId12"/>
              </a:rPr>
              <a:t>forumciheam2021.sciencesconf.org</a:t>
            </a:r>
            <a:endParaRPr kumimoji="0" lang="fr-FR" sz="1100" b="0" i="0" u="none" kern="1200" dirty="0" smtClean="0">
              <a:solidFill>
                <a:schemeClr val="tx2"/>
              </a:solidFill>
              <a:latin typeface="+mn-lt"/>
              <a:ea typeface="+mn-ea"/>
              <a:cs typeface="+mn-cs"/>
            </a:endParaRPr>
          </a:p>
        </p:txBody>
      </p:sp>
      <p:sp>
        <p:nvSpPr>
          <p:cNvPr id="3" name="ZoneTexte 2"/>
          <p:cNvSpPr txBox="1"/>
          <p:nvPr userDrawn="1"/>
        </p:nvSpPr>
        <p:spPr>
          <a:xfrm>
            <a:off x="159532" y="209619"/>
            <a:ext cx="5492588" cy="707886"/>
          </a:xfrm>
          <a:prstGeom prst="rect">
            <a:avLst/>
          </a:prstGeom>
          <a:noFill/>
        </p:spPr>
        <p:txBody>
          <a:bodyPr wrap="square" rtlCol="0">
            <a:spAutoFit/>
          </a:bodyPr>
          <a:lstStyle/>
          <a:p>
            <a:r>
              <a:rPr lang="en-US" sz="1000" b="1" dirty="0" smtClean="0">
                <a:solidFill>
                  <a:schemeClr val="tx2"/>
                </a:solidFill>
                <a:latin typeface="Arial Black" panose="020B0A04020102020204" pitchFamily="34" charset="0"/>
              </a:rPr>
              <a:t>MedForum 2021 </a:t>
            </a:r>
            <a:r>
              <a:rPr lang="en-US" sz="1000" b="1" i="1" dirty="0" err="1" smtClean="0">
                <a:solidFill>
                  <a:schemeClr val="tx2"/>
                </a:solidFill>
                <a:latin typeface="Arial Black" panose="020B0A04020102020204" pitchFamily="34" charset="0"/>
              </a:rPr>
              <a:t>en</a:t>
            </a:r>
            <a:r>
              <a:rPr lang="en-US" sz="1000" b="1" i="1" dirty="0" smtClean="0">
                <a:solidFill>
                  <a:schemeClr val="tx2"/>
                </a:solidFill>
                <a:latin typeface="Arial Black" panose="020B0A04020102020204" pitchFamily="34" charset="0"/>
              </a:rPr>
              <a:t> </a:t>
            </a:r>
            <a:r>
              <a:rPr lang="en-US" sz="1000" b="1" i="1" dirty="0" err="1" smtClean="0">
                <a:solidFill>
                  <a:schemeClr val="tx2"/>
                </a:solidFill>
                <a:latin typeface="Arial Black" panose="020B0A04020102020204" pitchFamily="34" charset="0"/>
              </a:rPr>
              <a:t>ligne</a:t>
            </a:r>
            <a:r>
              <a:rPr lang="en-US" sz="1000" b="1" i="1" dirty="0" smtClean="0">
                <a:solidFill>
                  <a:schemeClr val="tx2"/>
                </a:solidFill>
                <a:latin typeface="Arial Black" panose="020B0A04020102020204" pitchFamily="34" charset="0"/>
              </a:rPr>
              <a:t> </a:t>
            </a:r>
            <a:r>
              <a:rPr lang="en-US" sz="1000" b="1" dirty="0" smtClean="0">
                <a:solidFill>
                  <a:schemeClr val="tx2"/>
                </a:solidFill>
                <a:latin typeface="Arial Black" panose="020B0A04020102020204" pitchFamily="34" charset="0"/>
              </a:rPr>
              <a:t>– CIHEAM Montpellier</a:t>
            </a:r>
          </a:p>
          <a:p>
            <a:pPr algn="l"/>
            <a:r>
              <a:rPr lang="fr-FR" sz="1000" b="1" dirty="0" smtClean="0">
                <a:solidFill>
                  <a:srgbClr val="F79709"/>
                </a:solidFill>
              </a:rPr>
              <a:t>Comprendre la situation actuelle, les défis émergents, l’incertitude globale, </a:t>
            </a:r>
            <a:br>
              <a:rPr lang="fr-FR" sz="1000" b="1" dirty="0" smtClean="0">
                <a:solidFill>
                  <a:srgbClr val="F79709"/>
                </a:solidFill>
              </a:rPr>
            </a:br>
            <a:r>
              <a:rPr lang="fr-FR" sz="1000" b="1" dirty="0" smtClean="0">
                <a:solidFill>
                  <a:srgbClr val="F79709"/>
                </a:solidFill>
              </a:rPr>
              <a:t>et comment faire face aux mécanismes des systèmes agricoles et alimentaires </a:t>
            </a:r>
            <a:br>
              <a:rPr lang="fr-FR" sz="1000" b="1" dirty="0" smtClean="0">
                <a:solidFill>
                  <a:srgbClr val="F79709"/>
                </a:solidFill>
              </a:rPr>
            </a:br>
            <a:r>
              <a:rPr lang="fr-FR" sz="1000" b="1" dirty="0" smtClean="0">
                <a:solidFill>
                  <a:srgbClr val="F79709"/>
                </a:solidFill>
              </a:rPr>
              <a:t>en Méditerranée, par une approche systémique</a:t>
            </a:r>
            <a:endParaRPr lang="fr-FR" sz="1000" dirty="0">
              <a:solidFill>
                <a:srgbClr val="F79709"/>
              </a:solidFill>
              <a:latin typeface="Arial Black" panose="020B0A04020102020204" pitchFamily="34" charset="0"/>
            </a:endParaRPr>
          </a:p>
        </p:txBody>
      </p:sp>
      <p:pic>
        <p:nvPicPr>
          <p:cNvPr id="4" name="Image 3">
            <a:hlinkClick r:id="rId12"/>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718048" y="0"/>
            <a:ext cx="2987040" cy="950976"/>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iming>
    <p:tnLst>
      <p:par>
        <p:cTn id="1" dur="indefinite" restart="never" nodeType="tmRoot"/>
      </p:par>
    </p:tnLst>
  </p:timing>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Samir.labiad1@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95186" y="2764160"/>
            <a:ext cx="6641976" cy="1744960"/>
          </a:xfrm>
        </p:spPr>
        <p:txBody>
          <a:bodyPr>
            <a:normAutofit fontScale="90000"/>
          </a:bodyPr>
          <a:lstStyle/>
          <a:p>
            <a:pPr algn="just"/>
            <a:r>
              <a:rPr lang="fr-FR" dirty="0" smtClean="0"/>
              <a:t>Les déterminants de la consommation des produits issus de l’agriculture biologique</a:t>
            </a:r>
            <a:endParaRPr lang="fr-FR" dirty="0"/>
          </a:p>
        </p:txBody>
      </p:sp>
      <p:sp>
        <p:nvSpPr>
          <p:cNvPr id="3" name="Sous-titre 2"/>
          <p:cNvSpPr>
            <a:spLocks noGrp="1"/>
          </p:cNvSpPr>
          <p:nvPr>
            <p:ph type="subTitle" idx="1"/>
          </p:nvPr>
        </p:nvSpPr>
        <p:spPr>
          <a:xfrm>
            <a:off x="2339752" y="5085184"/>
            <a:ext cx="6408712" cy="936104"/>
          </a:xfrm>
        </p:spPr>
        <p:txBody>
          <a:bodyPr>
            <a:normAutofit fontScale="62500" lnSpcReduction="20000"/>
          </a:bodyPr>
          <a:lstStyle/>
          <a:p>
            <a:pPr lvl="0"/>
            <a:r>
              <a:rPr lang="fr-FR" dirty="0" err="1"/>
              <a:t>Supervisor</a:t>
            </a:r>
            <a:r>
              <a:rPr lang="fr-FR" dirty="0"/>
              <a:t> : Saida </a:t>
            </a:r>
            <a:r>
              <a:rPr lang="fr-FR" dirty="0" err="1"/>
              <a:t>Marso</a:t>
            </a:r>
            <a:r>
              <a:rPr lang="fr-FR" dirty="0"/>
              <a:t> :Professeure </a:t>
            </a:r>
            <a:r>
              <a:rPr lang="fr-FR" dirty="0" err="1"/>
              <a:t>habiletée</a:t>
            </a:r>
            <a:r>
              <a:rPr lang="fr-FR" dirty="0"/>
              <a:t> à diriger des recherches, Université Abdelmalek </a:t>
            </a:r>
            <a:r>
              <a:rPr lang="fr-FR" dirty="0" err="1"/>
              <a:t>Essaadi</a:t>
            </a:r>
            <a:r>
              <a:rPr lang="fr-FR" dirty="0"/>
              <a:t>, ENCG de </a:t>
            </a:r>
            <a:r>
              <a:rPr lang="fr-FR" dirty="0" smtClean="0"/>
              <a:t>Tanger</a:t>
            </a:r>
            <a:endParaRPr lang="fr-FR" dirty="0"/>
          </a:p>
          <a:p>
            <a:pPr lvl="0"/>
            <a:r>
              <a:rPr lang="fr-FR" dirty="0" err="1"/>
              <a:t>Phd</a:t>
            </a:r>
            <a:r>
              <a:rPr lang="fr-FR" dirty="0"/>
              <a:t> </a:t>
            </a:r>
            <a:r>
              <a:rPr lang="fr-FR" dirty="0" err="1"/>
              <a:t>student</a:t>
            </a:r>
            <a:r>
              <a:rPr lang="fr-FR" dirty="0"/>
              <a:t>: </a:t>
            </a:r>
            <a:r>
              <a:rPr lang="fr-FR" dirty="0" err="1"/>
              <a:t>Labiad</a:t>
            </a:r>
            <a:r>
              <a:rPr lang="fr-FR" dirty="0"/>
              <a:t> Samir</a:t>
            </a:r>
          </a:p>
          <a:p>
            <a:r>
              <a:rPr lang="fr-FR" dirty="0" err="1"/>
              <a:t>Affiliation:The</a:t>
            </a:r>
            <a:r>
              <a:rPr lang="fr-FR" dirty="0"/>
              <a:t> national </a:t>
            </a:r>
            <a:r>
              <a:rPr lang="fr-FR" dirty="0" err="1"/>
              <a:t>school</a:t>
            </a:r>
            <a:r>
              <a:rPr lang="fr-FR" dirty="0"/>
              <a:t> of management of </a:t>
            </a:r>
            <a:r>
              <a:rPr lang="fr-FR" dirty="0" err="1"/>
              <a:t>Tangier</a:t>
            </a:r>
            <a:r>
              <a:rPr lang="fr-FR" dirty="0"/>
              <a:t> (ENCGT) . CED</a:t>
            </a:r>
          </a:p>
          <a:p>
            <a:endParaRPr lang="fr-FR" baseline="30000" dirty="0" smtClean="0"/>
          </a:p>
          <a:p>
            <a:endParaRPr lang="fr-FR" baseline="30000" dirty="0"/>
          </a:p>
          <a:p>
            <a:endParaRPr lang="fr-FR" baseline="30000" dirty="0"/>
          </a:p>
        </p:txBody>
      </p:sp>
      <p:sp>
        <p:nvSpPr>
          <p:cNvPr id="5" name="Sous-titre 2"/>
          <p:cNvSpPr txBox="1">
            <a:spLocks/>
          </p:cNvSpPr>
          <p:nvPr/>
        </p:nvSpPr>
        <p:spPr>
          <a:xfrm>
            <a:off x="2140401" y="5984050"/>
            <a:ext cx="6462464" cy="873950"/>
          </a:xfrm>
          <a:prstGeom prst="rect">
            <a:avLst/>
          </a:prstGeom>
        </p:spPr>
        <p:txBody>
          <a:bodyPr vert="horz">
            <a:norm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171450" indent="-171450">
              <a:spcBef>
                <a:spcPts val="0"/>
              </a:spcBef>
              <a:buFont typeface="Arial" panose="020B0604020202020204" pitchFamily="34" charset="0"/>
              <a:buChar char="•"/>
            </a:pPr>
            <a:r>
              <a:rPr lang="en-US" sz="900" dirty="0" err="1" smtClean="0"/>
              <a:t>Intervenant</a:t>
            </a:r>
            <a:r>
              <a:rPr lang="en-US" sz="900" dirty="0" smtClean="0"/>
              <a:t>: </a:t>
            </a:r>
            <a:r>
              <a:rPr lang="en-US" sz="900" dirty="0" err="1" smtClean="0"/>
              <a:t>Labiad</a:t>
            </a:r>
            <a:r>
              <a:rPr lang="en-US" sz="900" dirty="0" smtClean="0"/>
              <a:t> Samir       </a:t>
            </a:r>
            <a:r>
              <a:rPr lang="en-US" sz="900" dirty="0" smtClean="0">
                <a:hlinkClick r:id="rId2"/>
              </a:rPr>
              <a:t>Samir.labiad1@gmail.com</a:t>
            </a:r>
            <a:endParaRPr lang="en-US" sz="900" dirty="0" smtClean="0"/>
          </a:p>
          <a:p>
            <a:pPr marL="285750" indent="-285750">
              <a:spcBef>
                <a:spcPts val="0"/>
              </a:spcBef>
              <a:buFont typeface="Arial" panose="020B0604020202020204" pitchFamily="34" charset="0"/>
              <a:buChar char="•"/>
            </a:pPr>
            <a:endParaRPr lang="fr-FR" baseline="30000" dirty="0"/>
          </a:p>
          <a:p>
            <a:pPr>
              <a:spcBef>
                <a:spcPts val="0"/>
              </a:spcBef>
            </a:pPr>
            <a:r>
              <a:rPr lang="fr-FR" sz="900" dirty="0"/>
              <a:t>     Encadrant pédagogique: Mme Saida </a:t>
            </a:r>
            <a:r>
              <a:rPr lang="fr-FR" sz="900" dirty="0" err="1" smtClean="0"/>
              <a:t>Marso</a:t>
            </a:r>
            <a:r>
              <a:rPr lang="fr-FR" sz="900" dirty="0" smtClean="0"/>
              <a:t>    </a:t>
            </a:r>
            <a:r>
              <a:rPr lang="fr-FR" sz="1200" dirty="0" smtClean="0"/>
              <a:t>saida_marso@yahoo.fr</a:t>
            </a:r>
            <a:endParaRPr lang="fr-FR" sz="3200" baseline="30000" dirty="0" smtClean="0"/>
          </a:p>
          <a:p>
            <a:endParaRPr lang="fr-FR" sz="3200" baseline="30000" dirty="0"/>
          </a:p>
        </p:txBody>
      </p:sp>
      <p:sp>
        <p:nvSpPr>
          <p:cNvPr id="7" name="Titre 1"/>
          <p:cNvSpPr txBox="1">
            <a:spLocks/>
          </p:cNvSpPr>
          <p:nvPr/>
        </p:nvSpPr>
        <p:spPr>
          <a:xfrm>
            <a:off x="611560" y="4038132"/>
            <a:ext cx="1368152" cy="470988"/>
          </a:xfrm>
          <a:prstGeom prst="rect">
            <a:avLst/>
          </a:prstGeom>
        </p:spPr>
        <p:txBody>
          <a:bodyPr vert="horz" anchor="b">
            <a:no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en-US" sz="1600" cap="none" dirty="0" smtClean="0">
                <a:solidFill>
                  <a:schemeClr val="bg1"/>
                </a:solidFill>
                <a:latin typeface="+mn-lt"/>
              </a:rPr>
              <a:t>MedForum</a:t>
            </a:r>
            <a:br>
              <a:rPr lang="en-US" sz="1600" cap="none" dirty="0" smtClean="0">
                <a:solidFill>
                  <a:schemeClr val="bg1"/>
                </a:solidFill>
                <a:latin typeface="+mn-lt"/>
              </a:rPr>
            </a:br>
            <a:r>
              <a:rPr lang="en-US" sz="1600" cap="none" dirty="0" smtClean="0">
                <a:solidFill>
                  <a:schemeClr val="bg1"/>
                </a:solidFill>
                <a:latin typeface="+mn-lt"/>
              </a:rPr>
              <a:t>2021</a:t>
            </a:r>
            <a:br>
              <a:rPr lang="en-US" sz="1600" cap="none" dirty="0" smtClean="0">
                <a:solidFill>
                  <a:schemeClr val="bg1"/>
                </a:solidFill>
                <a:latin typeface="+mn-lt"/>
              </a:rPr>
            </a:br>
            <a:r>
              <a:rPr lang="en-US" sz="1600" b="0" cap="none" dirty="0" smtClean="0">
                <a:solidFill>
                  <a:schemeClr val="bg1"/>
                </a:solidFill>
                <a:latin typeface="+mn-lt"/>
              </a:rPr>
              <a:t>CIHEAM</a:t>
            </a:r>
            <a:r>
              <a:rPr lang="en-US" sz="1600" cap="none" dirty="0" smtClean="0">
                <a:solidFill>
                  <a:schemeClr val="bg1"/>
                </a:solidFill>
                <a:latin typeface="+mn-lt"/>
              </a:rPr>
              <a:t> </a:t>
            </a:r>
            <a:endParaRPr lang="fr-FR" sz="1600" cap="none" dirty="0">
              <a:solidFill>
                <a:schemeClr val="bg1"/>
              </a:solidFill>
              <a:latin typeface="+mn-lt"/>
            </a:endParaRPr>
          </a:p>
        </p:txBody>
      </p:sp>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0"/>
            <a:ext cx="7812360" cy="2485751"/>
          </a:xfrm>
          <a:prstGeom prst="rect">
            <a:avLst/>
          </a:prstGeom>
        </p:spPr>
      </p:pic>
    </p:spTree>
    <p:extLst>
      <p:ext uri="{BB962C8B-B14F-4D97-AF65-F5344CB8AC3E}">
        <p14:creationId xmlns:p14="http://schemas.microsoft.com/office/powerpoint/2010/main" val="3554454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600" b="1" dirty="0">
                <a:latin typeface="Times New Roman" pitchFamily="18" charset="0"/>
                <a:cs typeface="Times New Roman" pitchFamily="18" charset="0"/>
              </a:rPr>
              <a:t>Facteurs explicatifs du comportement du consommateur à l’égard des produits biologiques</a:t>
            </a:r>
            <a:endParaRPr lang="fr-FR" sz="1600" dirty="0"/>
          </a:p>
        </p:txBody>
      </p:sp>
      <p:sp>
        <p:nvSpPr>
          <p:cNvPr id="3" name="Espace réservé du contenu 2"/>
          <p:cNvSpPr>
            <a:spLocks noGrp="1"/>
          </p:cNvSpPr>
          <p:nvPr>
            <p:ph sz="quarter" idx="1"/>
          </p:nvPr>
        </p:nvSpPr>
        <p:spPr/>
        <p:txBody>
          <a:bodyPr>
            <a:normAutofit fontScale="85000" lnSpcReduction="20000"/>
          </a:bodyPr>
          <a:lstStyle/>
          <a:p>
            <a:pPr marL="0" indent="0" algn="just">
              <a:buNone/>
            </a:pPr>
            <a:r>
              <a:rPr lang="fr-FR" dirty="0" smtClean="0"/>
              <a:t>- </a:t>
            </a:r>
            <a:r>
              <a:rPr lang="fr-FR" sz="2100" b="1" dirty="0" smtClean="0"/>
              <a:t>Motivations liées à la confiance et à la santé</a:t>
            </a:r>
          </a:p>
          <a:p>
            <a:pPr algn="just"/>
            <a:r>
              <a:rPr lang="fr-FR" sz="2100" dirty="0" smtClean="0"/>
              <a:t>Le </a:t>
            </a:r>
            <a:r>
              <a:rPr lang="fr-FR" sz="2100" dirty="0"/>
              <a:t>processus de décision et d'achat des produits biologiques  peut résulter de plusieurs  facteurs tels que la recherche d'information, la préoccupation sur la santé et l'environnement, les questions sociales, etc. Cependant, il est utile de préciser que le degré selon lequel chacune de ces caractéristiques est importante chez un consommateur dépend uniquement de ce dernier et peut aussi être influencé par d'autres facteurs externes tels que, par exemple, les moyens financiers.</a:t>
            </a:r>
          </a:p>
          <a:p>
            <a:pPr algn="just"/>
            <a:endParaRPr lang="fr-FR" dirty="0"/>
          </a:p>
          <a:p>
            <a:pPr algn="just"/>
            <a:r>
              <a:rPr lang="fr-FR" sz="2100" dirty="0"/>
              <a:t>La préférence des consommateurs pour les aliments biologiques repose sur une perception générale voulant que les produits biologiques possèdent un plus grand nombre de caractéristiques désirables par rapport aux aliments conventionnels. Outre les considérations pour la santé, la salubrité des aliments et l’environnement, plusieurs caractéristiques de produits, comme la valeur nutritive, le goût, la fraîcheur, l’apparence, la couleur, ainsi que d’autres aspects sensoriels ont une influence sur les préférences des consommateurs (</a:t>
            </a:r>
            <a:r>
              <a:rPr lang="fr-FR" sz="2100" dirty="0" err="1"/>
              <a:t>Bourn</a:t>
            </a:r>
            <a:r>
              <a:rPr lang="fr-FR" sz="2100" dirty="0"/>
              <a:t> et Prescott, 2002).</a:t>
            </a:r>
          </a:p>
          <a:p>
            <a:endParaRPr lang="fr-FR" dirty="0"/>
          </a:p>
        </p:txBody>
      </p:sp>
      <p:sp>
        <p:nvSpPr>
          <p:cNvPr id="4" name="Espace réservé du numéro de diapositive 3"/>
          <p:cNvSpPr>
            <a:spLocks noGrp="1"/>
          </p:cNvSpPr>
          <p:nvPr>
            <p:ph type="sldNum" sz="quarter" idx="15"/>
          </p:nvPr>
        </p:nvSpPr>
        <p:spPr/>
        <p:txBody>
          <a:bodyPr/>
          <a:lstStyle/>
          <a:p>
            <a:fld id="{3FACEB6E-A9E6-46C8-A08A-ECFA30B5831F}" type="slidenum">
              <a:rPr lang="fr-FR" smtClean="0"/>
              <a:t>2</a:t>
            </a:fld>
            <a:endParaRPr lang="fr-FR"/>
          </a:p>
        </p:txBody>
      </p:sp>
    </p:spTree>
    <p:extLst>
      <p:ext uri="{BB962C8B-B14F-4D97-AF65-F5344CB8AC3E}">
        <p14:creationId xmlns:p14="http://schemas.microsoft.com/office/powerpoint/2010/main" val="4173515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Attribut origine pays: Construit complexe</a:t>
            </a:r>
            <a:endParaRPr lang="fr-FR" dirty="0"/>
          </a:p>
        </p:txBody>
      </p:sp>
      <p:sp>
        <p:nvSpPr>
          <p:cNvPr id="3" name="Espace réservé du numéro de diapositive 2"/>
          <p:cNvSpPr>
            <a:spLocks noGrp="1"/>
          </p:cNvSpPr>
          <p:nvPr>
            <p:ph type="sldNum" sz="quarter" idx="12"/>
          </p:nvPr>
        </p:nvSpPr>
        <p:spPr/>
        <p:txBody>
          <a:bodyPr/>
          <a:lstStyle/>
          <a:p>
            <a:fld id="{3FACEB6E-A9E6-46C8-A08A-ECFA30B5831F}" type="slidenum">
              <a:rPr lang="fr-FR" smtClean="0"/>
              <a:t>3</a:t>
            </a:fld>
            <a:endParaRPr lang="fr-FR"/>
          </a:p>
        </p:txBody>
      </p:sp>
      <p:sp>
        <p:nvSpPr>
          <p:cNvPr id="4" name="Espace réservé du contenu 3"/>
          <p:cNvSpPr>
            <a:spLocks noGrp="1"/>
          </p:cNvSpPr>
          <p:nvPr>
            <p:ph sz="quarter" idx="1"/>
          </p:nvPr>
        </p:nvSpPr>
        <p:spPr/>
        <p:txBody>
          <a:bodyPr>
            <a:normAutofit fontScale="25000" lnSpcReduction="20000"/>
          </a:bodyPr>
          <a:lstStyle/>
          <a:p>
            <a:pPr algn="just">
              <a:buNone/>
            </a:pPr>
            <a:r>
              <a:rPr lang="fr-FR" sz="4000" dirty="0" err="1"/>
              <a:t>Insch</a:t>
            </a:r>
            <a:r>
              <a:rPr lang="fr-FR" sz="4000" dirty="0"/>
              <a:t> et </a:t>
            </a:r>
            <a:r>
              <a:rPr lang="fr-FR" sz="4000" dirty="0" err="1"/>
              <a:t>Florek</a:t>
            </a:r>
            <a:r>
              <a:rPr lang="fr-FR" sz="4000" dirty="0"/>
              <a:t> (2009) suggèrent trois raisons principales pour tenir compte des informations COO sur les étiquettes et les emballages des produits. </a:t>
            </a:r>
          </a:p>
          <a:p>
            <a:pPr algn="just">
              <a:lnSpc>
                <a:spcPct val="170000"/>
              </a:lnSpc>
              <a:buNone/>
            </a:pPr>
            <a:r>
              <a:rPr lang="fr-FR" sz="4000" dirty="0"/>
              <a:t>	</a:t>
            </a:r>
            <a:r>
              <a:rPr lang="fr-FR" sz="4200" b="1" u="sng" dirty="0"/>
              <a:t>Premièrement</a:t>
            </a:r>
            <a:r>
              <a:rPr lang="fr-FR" sz="4200" dirty="0"/>
              <a:t>, le COO peut servir d'indicateur de qualité pour un produit. </a:t>
            </a:r>
          </a:p>
          <a:p>
            <a:pPr algn="just">
              <a:lnSpc>
                <a:spcPct val="170000"/>
              </a:lnSpc>
              <a:buNone/>
            </a:pPr>
            <a:r>
              <a:rPr lang="fr-FR" sz="4200" dirty="0"/>
              <a:t>	</a:t>
            </a:r>
            <a:r>
              <a:rPr lang="fr-FR" sz="4200" b="1" u="sng" dirty="0"/>
              <a:t>Deuxièmement</a:t>
            </a:r>
            <a:r>
              <a:rPr lang="fr-FR" sz="4200" dirty="0"/>
              <a:t>, les références de lieu peuvent attirer les consommateurs, qui ont développé une préférence pour les produits d'une origine particulière sur la base de divers concepts psychologiques comme l'ethnocentrisme du consommateur, l'image de soi et le statut. </a:t>
            </a:r>
          </a:p>
          <a:p>
            <a:pPr algn="just">
              <a:lnSpc>
                <a:spcPct val="170000"/>
              </a:lnSpc>
              <a:buNone/>
            </a:pPr>
            <a:r>
              <a:rPr lang="fr-FR" sz="4200" dirty="0"/>
              <a:t>	</a:t>
            </a:r>
            <a:r>
              <a:rPr lang="fr-FR" sz="4200" b="1" u="sng" dirty="0"/>
              <a:t>Troisièmement</a:t>
            </a:r>
            <a:r>
              <a:rPr lang="fr-FR" sz="4200" dirty="0"/>
              <a:t>, l'image positive d'un pays peut être utilisée pour souligner les liens positifs entre le produit et son origine. En particulier, la recherche a révélé une plus grande volonté d'acheter un produit dans un pays spécifique s'il y a congruence entre la catégorie de produit et l'image du pays (Roth et Romeo, 1992). </a:t>
            </a:r>
          </a:p>
          <a:p>
            <a:endParaRPr lang="fr-FR" dirty="0"/>
          </a:p>
        </p:txBody>
      </p:sp>
      <p:sp>
        <p:nvSpPr>
          <p:cNvPr id="5" name="Espace réservé du contenu 4"/>
          <p:cNvSpPr>
            <a:spLocks noGrp="1"/>
          </p:cNvSpPr>
          <p:nvPr>
            <p:ph sz="quarter" idx="2"/>
          </p:nvPr>
        </p:nvSpPr>
        <p:spPr/>
        <p:txBody>
          <a:bodyPr>
            <a:noAutofit/>
          </a:bodyPr>
          <a:lstStyle/>
          <a:p>
            <a:pPr marL="285750" indent="-285750" algn="just">
              <a:buFont typeface="Arial" panose="020B0604020202020204" pitchFamily="34" charset="0"/>
              <a:buChar char="•"/>
            </a:pPr>
            <a:r>
              <a:rPr lang="fr-FR" sz="1050" dirty="0"/>
              <a:t>La variable </a:t>
            </a:r>
            <a:r>
              <a:rPr lang="fr-FR" sz="1050" b="1" dirty="0"/>
              <a:t>authenticité perçue </a:t>
            </a:r>
            <a:r>
              <a:rPr lang="fr-FR" sz="1050" dirty="0"/>
              <a:t>apparait comme une variable importante dans un contexte où le marché des produits biologiques est encore difficilement reconnu officiellement : Pour les consommateurs, la perception d’authenticité des produits semble être un des recours pour s’assurer de la qualité des produits achetés.</a:t>
            </a:r>
          </a:p>
          <a:p>
            <a:pPr algn="just"/>
            <a:endParaRPr lang="fr-FR" sz="1050" dirty="0"/>
          </a:p>
          <a:p>
            <a:pPr marL="285750" indent="-285750" algn="just">
              <a:buFont typeface="Arial" panose="020B0604020202020204" pitchFamily="34" charset="0"/>
              <a:buChar char="•"/>
            </a:pPr>
            <a:r>
              <a:rPr lang="fr-FR" sz="1050" dirty="0"/>
              <a:t>Les informations relatives aux produits concernant la variété, la catégorie, les ingrédients, le calibre, le poids, la date et le lieu de fabrication,… permettent au consommateur de savoir si le produit est naturel, de terroir, exotique, s’il répond à une technique particulière, ou s’il est traditionnel</a:t>
            </a:r>
          </a:p>
          <a:p>
            <a:pPr algn="just"/>
            <a:r>
              <a:rPr lang="fr-FR" sz="1050" b="1" dirty="0" smtClean="0"/>
              <a:t>L’orientation culturelle</a:t>
            </a:r>
            <a:r>
              <a:rPr lang="fr-FR" sz="1050" dirty="0" smtClean="0"/>
              <a:t>:</a:t>
            </a:r>
            <a:r>
              <a:rPr lang="fr-FR" sz="1050" dirty="0"/>
              <a:t> Dans une étude des consommateurs américains par rapport aux consommateurs japonais, </a:t>
            </a:r>
            <a:r>
              <a:rPr lang="fr-FR" sz="1050" dirty="0" err="1"/>
              <a:t>Gürhan-Canli</a:t>
            </a:r>
            <a:r>
              <a:rPr lang="fr-FR" sz="1050" dirty="0"/>
              <a:t> et </a:t>
            </a:r>
            <a:r>
              <a:rPr lang="fr-FR" sz="1050" dirty="0" err="1"/>
              <a:t>Maheswaran</a:t>
            </a:r>
            <a:r>
              <a:rPr lang="fr-FR" sz="1050" dirty="0"/>
              <a:t> (2000) ont constaté que les cultures collectivistes ont tendance à favoriser systématiquement un produit national par rapport à un produit étranger, quelle que soit sa supériorité. En revanche, les répondants issus d'une culture individualiste, comme les États-Unis, n'évaluaient un produit national plus favorable que s'il était effectivement supérieur à la concurrence.</a:t>
            </a:r>
          </a:p>
        </p:txBody>
      </p:sp>
    </p:spTree>
    <p:extLst>
      <p:ext uri="{BB962C8B-B14F-4D97-AF65-F5344CB8AC3E}">
        <p14:creationId xmlns:p14="http://schemas.microsoft.com/office/powerpoint/2010/main" val="693275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Recommandations dans un contexte marocain</a:t>
            </a:r>
            <a:endParaRPr lang="fr-FR" dirty="0"/>
          </a:p>
        </p:txBody>
      </p:sp>
      <p:sp>
        <p:nvSpPr>
          <p:cNvPr id="3" name="Espace réservé du contenu 2"/>
          <p:cNvSpPr>
            <a:spLocks noGrp="1"/>
          </p:cNvSpPr>
          <p:nvPr>
            <p:ph sz="quarter" idx="1"/>
          </p:nvPr>
        </p:nvSpPr>
        <p:spPr/>
        <p:txBody>
          <a:bodyPr>
            <a:normAutofit fontScale="62500" lnSpcReduction="20000"/>
          </a:bodyPr>
          <a:lstStyle/>
          <a:p>
            <a:pPr algn="just"/>
            <a:r>
              <a:rPr lang="fr-FR" dirty="0"/>
              <a:t>Dans une étude des consommateurs américains par rapport aux consommateurs japonais, </a:t>
            </a:r>
            <a:r>
              <a:rPr lang="fr-FR" dirty="0" err="1"/>
              <a:t>Gürhan-Canli</a:t>
            </a:r>
            <a:r>
              <a:rPr lang="fr-FR" dirty="0"/>
              <a:t> et </a:t>
            </a:r>
            <a:r>
              <a:rPr lang="fr-FR" dirty="0" err="1"/>
              <a:t>Maheswaran</a:t>
            </a:r>
            <a:r>
              <a:rPr lang="fr-FR" dirty="0"/>
              <a:t> (2000) ont constaté que les cultures collectivistes ont tendance à favoriser systématiquement un produit national par rapport à un produit étranger, quelle que soit sa supériorité. En revanche, les répondants issus d'une culture individualiste, comme les États-Unis, n'évaluaient un produit national plus favorable que s'il était effectivement supérieur à la concurrence</a:t>
            </a:r>
            <a:r>
              <a:rPr lang="fr-FR" dirty="0" smtClean="0"/>
              <a:t>.</a:t>
            </a:r>
          </a:p>
          <a:p>
            <a:pPr algn="just"/>
            <a:r>
              <a:rPr lang="fr-FR" dirty="0"/>
              <a:t>La nécessité de prendre en compte d’autres facteurs à réunir pour renforcer la compétitivité des produits biologiques au Maroc pour  une meilleure compréhension de l'intention d'achat et surtout ouvre de nouvelles opportunités d'amélioration des modèles théoriques</a:t>
            </a:r>
            <a:r>
              <a:rPr lang="fr-FR" dirty="0" smtClean="0"/>
              <a:t>.</a:t>
            </a:r>
          </a:p>
          <a:p>
            <a:pPr algn="just"/>
            <a:r>
              <a:rPr lang="fr-FR" dirty="0"/>
              <a:t>Communication efficace sur les éléments réglementaires :Les signes officiels de qualité et d’origine permettent aussi une différenciation des produits en mettant en avant un terroir et/ou des savoir-faire Lorsqu’ils privilégient des conditions de production améliorant la qualité ou respectant l’environnement, ils ont un effet structurant pour les filières biologiques et contribuent à renforcer leur compétitivité.</a:t>
            </a:r>
          </a:p>
          <a:p>
            <a:pPr algn="just"/>
            <a:r>
              <a:rPr lang="fr-FR" dirty="0"/>
              <a:t> Certification reflète l’authenticité et la singularité des produits biologiques.</a:t>
            </a:r>
          </a:p>
          <a:p>
            <a:pPr algn="just"/>
            <a:r>
              <a:rPr lang="fr-FR" dirty="0"/>
              <a:t> La possibilité de créer une association positive entre origine Maroc en spécifiant la région de la provenance (local). </a:t>
            </a:r>
          </a:p>
          <a:p>
            <a:endParaRPr lang="fr-FR" dirty="0"/>
          </a:p>
          <a:p>
            <a:endParaRPr lang="fr-FR" dirty="0"/>
          </a:p>
        </p:txBody>
      </p:sp>
      <p:sp>
        <p:nvSpPr>
          <p:cNvPr id="4" name="Espace réservé du numéro de diapositive 3"/>
          <p:cNvSpPr>
            <a:spLocks noGrp="1"/>
          </p:cNvSpPr>
          <p:nvPr>
            <p:ph type="sldNum" sz="quarter" idx="15"/>
          </p:nvPr>
        </p:nvSpPr>
        <p:spPr/>
        <p:txBody>
          <a:bodyPr/>
          <a:lstStyle/>
          <a:p>
            <a:fld id="{3FACEB6E-A9E6-46C8-A08A-ECFA30B5831F}" type="slidenum">
              <a:rPr lang="fr-FR" smtClean="0"/>
              <a:t>4</a:t>
            </a:fld>
            <a:endParaRPr lang="fr-FR"/>
          </a:p>
        </p:txBody>
      </p:sp>
    </p:spTree>
    <p:extLst>
      <p:ext uri="{BB962C8B-B14F-4D97-AF65-F5344CB8AC3E}">
        <p14:creationId xmlns:p14="http://schemas.microsoft.com/office/powerpoint/2010/main" val="5091118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_webinar_1_pres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modele_courte_presentation_5_minutes_medforum_2021_fr (1)</Template>
  <TotalTime>32</TotalTime>
  <Words>668</Words>
  <Application>Microsoft Office PowerPoint</Application>
  <PresentationFormat>Affichage à l'écran (4:3)</PresentationFormat>
  <Paragraphs>32</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template_webinar_1_presesentation</vt:lpstr>
      <vt:lpstr>Les déterminants de la consommation des produits issus de l’agriculture biologique</vt:lpstr>
      <vt:lpstr>Facteurs explicatifs du comportement du consommateur à l’égard des produits biologiques</vt:lpstr>
      <vt:lpstr>Attribut origine pays: Construit complexe</vt:lpstr>
      <vt:lpstr>Recommandations dans un contexte marocain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déterminants de la consommation des produits issus de l’agriculture biologique</dc:title>
  <dc:creator>DELL</dc:creator>
  <cp:lastModifiedBy>Adamolle</cp:lastModifiedBy>
  <cp:revision>4</cp:revision>
  <dcterms:created xsi:type="dcterms:W3CDTF">2021-07-03T08:18:58Z</dcterms:created>
  <dcterms:modified xsi:type="dcterms:W3CDTF">2021-07-03T14:24:52Z</dcterms:modified>
</cp:coreProperties>
</file>