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72" r:id="rId2"/>
    <p:sldId id="269" r:id="rId3"/>
    <p:sldId id="270" r:id="rId4"/>
    <p:sldId id="271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7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4660"/>
  </p:normalViewPr>
  <p:slideViewPr>
    <p:cSldViewPr>
      <p:cViewPr>
        <p:scale>
          <a:sx n="68" d="100"/>
          <a:sy n="68" d="100"/>
        </p:scale>
        <p:origin x="-34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A58D8F-D93B-4C48-AD8E-BBD0140A2F24}" type="datetimeFigureOut">
              <a:rPr lang="fr-FR" smtClean="0"/>
              <a:pPr/>
              <a:t>05/07/2021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267D0E-07EB-454F-A398-3C76921E231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93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67D0E-07EB-454F-A398-3C76921E2312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67D0E-07EB-454F-A398-3C76921E2312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67D0E-07EB-454F-A398-3C76921E2312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267D0E-07EB-454F-A398-3C76921E2312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/>
              <a:t>Cliquez pour modifier le style du titre</a:t>
            </a:r>
            <a:endParaRPr kumimoji="0" lang="en-US" dirty="0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228184" y="1196752"/>
            <a:ext cx="1676400" cy="5112568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235893"/>
            <a:ext cx="5626968" cy="5073427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e la date 6"/>
          <p:cNvSpPr txBox="1">
            <a:spLocks/>
          </p:cNvSpPr>
          <p:nvPr userDrawn="1"/>
        </p:nvSpPr>
        <p:spPr>
          <a:xfrm>
            <a:off x="467544" y="6485055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22-25 March 2021</a:t>
            </a:r>
          </a:p>
        </p:txBody>
      </p:sp>
      <p:sp>
        <p:nvSpPr>
          <p:cNvPr id="8" name="Espace réservé du pied de page 9"/>
          <p:cNvSpPr txBox="1">
            <a:spLocks/>
          </p:cNvSpPr>
          <p:nvPr userDrawn="1"/>
        </p:nvSpPr>
        <p:spPr>
          <a:xfrm>
            <a:off x="3995936" y="6492240"/>
            <a:ext cx="3992488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/>
              <a:t>FSD7 Webinars 2021 </a:t>
            </a:r>
            <a:r>
              <a:rPr lang="fr-FR"/>
              <a:t>- fsd7.sciencesconf.org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496944" cy="648072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179512" y="1772816"/>
            <a:ext cx="7848872" cy="4729736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ACEB6E-A9E6-46C8-A08A-ECFA30B5831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568952" cy="648072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179512" y="1809328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3992560" y="1809328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496944" cy="576064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251520" y="2567136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166295" y="2567136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251520" y="1774656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137720" y="1774656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0" name="Espace réservé de la date 6"/>
          <p:cNvSpPr txBox="1">
            <a:spLocks/>
          </p:cNvSpPr>
          <p:nvPr userDrawn="1"/>
        </p:nvSpPr>
        <p:spPr>
          <a:xfrm>
            <a:off x="467544" y="6485055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22-25 March 2021</a:t>
            </a:r>
          </a:p>
        </p:txBody>
      </p:sp>
      <p:sp>
        <p:nvSpPr>
          <p:cNvPr id="15" name="Espace réservé du pied de page 9"/>
          <p:cNvSpPr txBox="1">
            <a:spLocks/>
          </p:cNvSpPr>
          <p:nvPr userDrawn="1"/>
        </p:nvSpPr>
        <p:spPr>
          <a:xfrm>
            <a:off x="3995936" y="6492240"/>
            <a:ext cx="3992488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FSD7 </a:t>
            </a:r>
            <a:r>
              <a:rPr lang="fr-FR" b="1" dirty="0" err="1"/>
              <a:t>Webinars</a:t>
            </a:r>
            <a:r>
              <a:rPr lang="fr-FR" b="1" dirty="0"/>
              <a:t> 2021 </a:t>
            </a:r>
            <a:r>
              <a:rPr lang="fr-FR" dirty="0"/>
              <a:t>- fsd7.sciencesconf.org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568952" cy="648072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ACEB6E-A9E6-46C8-A08A-ECFA30B5831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e la date 6"/>
          <p:cNvSpPr txBox="1">
            <a:spLocks/>
          </p:cNvSpPr>
          <p:nvPr userDrawn="1"/>
        </p:nvSpPr>
        <p:spPr>
          <a:xfrm>
            <a:off x="467544" y="6485055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22-25 March 2021</a:t>
            </a:r>
          </a:p>
        </p:txBody>
      </p:sp>
      <p:sp>
        <p:nvSpPr>
          <p:cNvPr id="10" name="Espace réservé du pied de page 9"/>
          <p:cNvSpPr txBox="1">
            <a:spLocks/>
          </p:cNvSpPr>
          <p:nvPr userDrawn="1"/>
        </p:nvSpPr>
        <p:spPr>
          <a:xfrm>
            <a:off x="3995936" y="6492240"/>
            <a:ext cx="3992488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/>
              <a:t>FSD7 Webinars 2021 </a:t>
            </a:r>
            <a:r>
              <a:rPr lang="fr-FR"/>
              <a:t>- fsd7.sciencesconf.org</a:t>
            </a:r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Espace réservé de la date 6"/>
          <p:cNvSpPr txBox="1">
            <a:spLocks/>
          </p:cNvSpPr>
          <p:nvPr userDrawn="1"/>
        </p:nvSpPr>
        <p:spPr>
          <a:xfrm>
            <a:off x="467544" y="6485055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22-25 March 2021</a:t>
            </a:r>
          </a:p>
        </p:txBody>
      </p:sp>
      <p:sp>
        <p:nvSpPr>
          <p:cNvPr id="6" name="Espace réservé du pied de page 9"/>
          <p:cNvSpPr txBox="1">
            <a:spLocks/>
          </p:cNvSpPr>
          <p:nvPr userDrawn="1"/>
        </p:nvSpPr>
        <p:spPr>
          <a:xfrm>
            <a:off x="3995936" y="6492240"/>
            <a:ext cx="3992488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FSD7 </a:t>
            </a:r>
            <a:r>
              <a:rPr lang="fr-FR" b="1" dirty="0" err="1"/>
              <a:t>Webinars</a:t>
            </a:r>
            <a:r>
              <a:rPr lang="fr-FR" b="1" dirty="0"/>
              <a:t> 2021 </a:t>
            </a:r>
            <a:r>
              <a:rPr lang="fr-FR" dirty="0"/>
              <a:t>- fsd7.sciencesconf.org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892808" cy="531492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251520" y="265176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FACEB6E-A9E6-46C8-A08A-ECFA30B5831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Espace réservé de la date 6"/>
          <p:cNvSpPr txBox="1">
            <a:spLocks/>
          </p:cNvSpPr>
          <p:nvPr userDrawn="1"/>
        </p:nvSpPr>
        <p:spPr>
          <a:xfrm>
            <a:off x="-540568" y="6501336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22-25 March 2021</a:t>
            </a:r>
          </a:p>
        </p:txBody>
      </p:sp>
      <p:sp>
        <p:nvSpPr>
          <p:cNvPr id="16" name="Espace réservé du pied de page 9"/>
          <p:cNvSpPr txBox="1">
            <a:spLocks/>
          </p:cNvSpPr>
          <p:nvPr userDrawn="1"/>
        </p:nvSpPr>
        <p:spPr>
          <a:xfrm>
            <a:off x="2771800" y="6483096"/>
            <a:ext cx="3992488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FSD7 </a:t>
            </a:r>
            <a:r>
              <a:rPr lang="fr-FR" b="1" dirty="0" err="1"/>
              <a:t>Webinars</a:t>
            </a:r>
            <a:r>
              <a:rPr lang="fr-FR" b="1" dirty="0"/>
              <a:t> 2021 </a:t>
            </a:r>
            <a:r>
              <a:rPr lang="fr-FR" dirty="0"/>
              <a:t>- fsd7.sciencesconf.org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93929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ACEB6E-A9E6-46C8-A08A-ECFA30B5831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Espace réservé de la date 6"/>
          <p:cNvSpPr txBox="1">
            <a:spLocks/>
          </p:cNvSpPr>
          <p:nvPr userDrawn="1"/>
        </p:nvSpPr>
        <p:spPr>
          <a:xfrm>
            <a:off x="-468560" y="6501336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22-25 March 2021</a:t>
            </a:r>
          </a:p>
        </p:txBody>
      </p:sp>
      <p:sp>
        <p:nvSpPr>
          <p:cNvPr id="16" name="Espace réservé du pied de page 9"/>
          <p:cNvSpPr txBox="1">
            <a:spLocks/>
          </p:cNvSpPr>
          <p:nvPr userDrawn="1"/>
        </p:nvSpPr>
        <p:spPr>
          <a:xfrm>
            <a:off x="2915816" y="6510528"/>
            <a:ext cx="3992488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FSD7 </a:t>
            </a:r>
            <a:r>
              <a:rPr lang="fr-FR" b="1" dirty="0" err="1"/>
              <a:t>Webinars</a:t>
            </a:r>
            <a:r>
              <a:rPr lang="fr-FR" b="1" dirty="0"/>
              <a:t> 2021 </a:t>
            </a:r>
            <a:r>
              <a:rPr lang="fr-FR" dirty="0"/>
              <a:t>- fsd7.sciencesconf.org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1124744"/>
            <a:ext cx="8496944" cy="79208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e la date 6"/>
          <p:cNvSpPr txBox="1">
            <a:spLocks/>
          </p:cNvSpPr>
          <p:nvPr userDrawn="1"/>
        </p:nvSpPr>
        <p:spPr>
          <a:xfrm>
            <a:off x="467544" y="6485055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22-25 March 2021</a:t>
            </a:r>
          </a:p>
        </p:txBody>
      </p:sp>
      <p:sp>
        <p:nvSpPr>
          <p:cNvPr id="8" name="Espace réservé du pied de page 9"/>
          <p:cNvSpPr txBox="1">
            <a:spLocks/>
          </p:cNvSpPr>
          <p:nvPr userDrawn="1"/>
        </p:nvSpPr>
        <p:spPr>
          <a:xfrm>
            <a:off x="3995936" y="6492240"/>
            <a:ext cx="3992488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/>
              <a:t>FSD7 Webinars 2021 </a:t>
            </a:r>
            <a:r>
              <a:rPr lang="fr-FR"/>
              <a:t>- fsd7.sciencesconf.org</a:t>
            </a:r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forumciheam2021.sciencesconf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179512" y="1127125"/>
            <a:ext cx="8424936" cy="79208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dirty="0"/>
              <a:t>Modifiez le style du titre</a:t>
            </a:r>
            <a:endParaRPr kumimoji="0" lang="en-US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00818" y="1916831"/>
            <a:ext cx="7467600" cy="456822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/>
              <a:t>Modifiez les styles du texte du masque</a:t>
            </a:r>
          </a:p>
          <a:p>
            <a:pPr lvl="1" eaLnBrk="1" latinLnBrk="0" hangingPunct="1"/>
            <a:r>
              <a:rPr kumimoji="0" lang="fr-FR" dirty="0"/>
              <a:t>Deuxième niveau</a:t>
            </a:r>
          </a:p>
          <a:p>
            <a:pPr lvl="2" eaLnBrk="1" latinLnBrk="0" hangingPunct="1"/>
            <a:r>
              <a:rPr kumimoji="0" lang="fr-FR" dirty="0"/>
              <a:t>Troisième niveau</a:t>
            </a:r>
          </a:p>
          <a:p>
            <a:pPr lvl="3" eaLnBrk="1" latinLnBrk="0" hangingPunct="1"/>
            <a:r>
              <a:rPr kumimoji="0" lang="fr-FR" dirty="0"/>
              <a:t>Quatrième niveau</a:t>
            </a:r>
          </a:p>
          <a:p>
            <a:pPr lvl="4" eaLnBrk="1" latinLnBrk="0" hangingPunct="1"/>
            <a:r>
              <a:rPr kumimoji="0" lang="fr-FR" dirty="0"/>
              <a:t>Cinquième niveau</a:t>
            </a:r>
            <a:endParaRPr kumimoji="0" lang="en-US" dirty="0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ACEB6E-A9E6-46C8-A08A-ECFA30B5831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8" name="Espace réservé de la date 6"/>
          <p:cNvSpPr txBox="1">
            <a:spLocks/>
          </p:cNvSpPr>
          <p:nvPr/>
        </p:nvSpPr>
        <p:spPr>
          <a:xfrm>
            <a:off x="467544" y="6485055"/>
            <a:ext cx="2011680" cy="384048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r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July 6 and 7, 2021</a:t>
            </a:r>
            <a:endParaRPr lang="fr-FR" b="1" dirty="0"/>
          </a:p>
        </p:txBody>
      </p:sp>
      <p:sp>
        <p:nvSpPr>
          <p:cNvPr id="19" name="Espace réservé du pied de page 9"/>
          <p:cNvSpPr txBox="1">
            <a:spLocks/>
          </p:cNvSpPr>
          <p:nvPr/>
        </p:nvSpPr>
        <p:spPr>
          <a:xfrm>
            <a:off x="3995936" y="6492240"/>
            <a:ext cx="4709152" cy="365760"/>
          </a:xfrm>
          <a:prstGeom prst="rect">
            <a:avLst/>
          </a:prstGeom>
        </p:spPr>
        <p:txBody>
          <a:bodyPr vert="horz" rtlCol="0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 err="1"/>
              <a:t>MedForum</a:t>
            </a:r>
            <a:r>
              <a:rPr lang="fr-FR" b="1" dirty="0"/>
              <a:t> 2021 </a:t>
            </a:r>
            <a:r>
              <a:rPr lang="fr-FR" dirty="0"/>
              <a:t>- </a:t>
            </a:r>
            <a:r>
              <a:rPr kumimoji="0" lang="fr-FR" sz="1100" b="0" i="0" u="none" kern="1200" dirty="0">
                <a:solidFill>
                  <a:schemeClr val="tx2"/>
                </a:solidFill>
                <a:latin typeface="+mn-lt"/>
                <a:ea typeface="+mn-ea"/>
                <a:cs typeface="+mn-cs"/>
                <a:hlinkClick r:id="rId12"/>
              </a:rPr>
              <a:t>forumciheam2021.sciencesconf.org</a:t>
            </a:r>
            <a:endParaRPr kumimoji="0" lang="fr-FR" sz="1100" b="0" i="0" u="none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59532" y="209619"/>
            <a:ext cx="54925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tx2"/>
                </a:solidFill>
                <a:latin typeface="Arial Black" panose="020B0A04020102020204" pitchFamily="34" charset="0"/>
              </a:rPr>
              <a:t>Online MedForum 2021 – CIHEAM Montpellier</a:t>
            </a:r>
          </a:p>
          <a:p>
            <a:pPr algn="l"/>
            <a:r>
              <a:rPr lang="en-US" sz="1000" b="1" dirty="0">
                <a:solidFill>
                  <a:srgbClr val="F79709"/>
                </a:solidFill>
              </a:rPr>
              <a:t>Understanding the current status, emerging challenges, global uncertainties and </a:t>
            </a:r>
            <a:br>
              <a:rPr lang="en-US" sz="1000" b="1" dirty="0">
                <a:solidFill>
                  <a:srgbClr val="F79709"/>
                </a:solidFill>
              </a:rPr>
            </a:br>
            <a:r>
              <a:rPr lang="en-US" sz="1000" b="1" dirty="0">
                <a:solidFill>
                  <a:srgbClr val="F79709"/>
                </a:solidFill>
              </a:rPr>
              <a:t>coping mechanisms of agriculture and food systems around the Mediterranean</a:t>
            </a:r>
            <a:endParaRPr lang="fr-FR" sz="1000" dirty="0">
              <a:solidFill>
                <a:srgbClr val="F79709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Image 3">
            <a:hlinkClick r:id="rId12"/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048" y="0"/>
            <a:ext cx="2987040" cy="9509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riha.mouna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95636" y="5080421"/>
            <a:ext cx="7956376" cy="1500198"/>
          </a:xfrm>
        </p:spPr>
        <p:txBody>
          <a:bodyPr>
            <a:normAutofit/>
          </a:bodyPr>
          <a:lstStyle/>
          <a:p>
            <a:pPr algn="ctr"/>
            <a:r>
              <a:rPr lang="en-US" sz="1900" dirty="0">
                <a:latin typeface="Calibri" pitchFamily="34" charset="0"/>
                <a:cs typeface="Calibri" pitchFamily="34" charset="0"/>
              </a:rPr>
              <a:t>M. </a:t>
            </a:r>
            <a:r>
              <a:rPr lang="en-GB" sz="1900" dirty="0">
                <a:latin typeface="Calibri" pitchFamily="34" charset="0"/>
                <a:cs typeface="Calibri" pitchFamily="34" charset="0"/>
              </a:rPr>
              <a:t>FRIHA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*</a:t>
            </a:r>
            <a:r>
              <a:rPr lang="en-US" sz="1900" baseline="30000" dirty="0">
                <a:latin typeface="Calibri" pitchFamily="34" charset="0"/>
                <a:cs typeface="Calibri" pitchFamily="34" charset="0"/>
              </a:rPr>
              <a:t>1 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,</a:t>
            </a:r>
            <a:r>
              <a:rPr lang="en-US" sz="1900" baseline="30000" dirty="0">
                <a:latin typeface="Calibri" pitchFamily="34" charset="0"/>
                <a:cs typeface="Calibri" pitchFamily="34" charset="0"/>
              </a:rPr>
              <a:t> </a:t>
            </a:r>
            <a:r>
              <a:rPr lang="pt-BR" sz="1900" dirty="0">
                <a:latin typeface="Calibri" pitchFamily="34" charset="0"/>
                <a:cs typeface="Calibri" pitchFamily="34" charset="0"/>
              </a:rPr>
              <a:t>H</a:t>
            </a:r>
            <a:r>
              <a:rPr lang="en-GB" sz="1900" dirty="0">
                <a:latin typeface="Calibri" pitchFamily="34" charset="0"/>
                <a:cs typeface="Calibri" pitchFamily="34" charset="0"/>
              </a:rPr>
              <a:t>. HAMDI</a:t>
            </a:r>
            <a:r>
              <a:rPr lang="en-US" sz="1900" baseline="30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, M. MOHAMED</a:t>
            </a:r>
            <a:r>
              <a:rPr lang="en-US" sz="1900" baseline="30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, M. JADLI</a:t>
            </a:r>
            <a:r>
              <a:rPr lang="en-US" sz="1900" baseline="30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, </a:t>
            </a:r>
          </a:p>
          <a:p>
            <a:pPr algn="ctr"/>
            <a:r>
              <a:rPr lang="en-US" sz="1900" dirty="0">
                <a:latin typeface="Calibri" pitchFamily="34" charset="0"/>
                <a:cs typeface="Calibri" pitchFamily="34" charset="0"/>
              </a:rPr>
              <a:t>L. </a:t>
            </a:r>
            <a:r>
              <a:rPr lang="en-GB" sz="1900" dirty="0">
                <a:latin typeface="Calibri" pitchFamily="34" charset="0"/>
                <a:cs typeface="Calibri" pitchFamily="34" charset="0"/>
              </a:rPr>
              <a:t>MAJDOUB-MATHLOUTHI</a:t>
            </a:r>
            <a:r>
              <a:rPr lang="en-US" sz="1900" baseline="30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1900" dirty="0">
                <a:latin typeface="Calibri" pitchFamily="34" charset="0"/>
                <a:cs typeface="Calibri" pitchFamily="34" charset="0"/>
              </a:rPr>
              <a:t> </a:t>
            </a:r>
          </a:p>
          <a:p>
            <a:endParaRPr lang="fr-FR" baseline="30000" dirty="0"/>
          </a:p>
          <a:p>
            <a:endParaRPr lang="fr-FR" baseline="30000" dirty="0"/>
          </a:p>
          <a:p>
            <a:endParaRPr lang="fr-FR" baseline="30000" dirty="0"/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1714480" y="6143644"/>
            <a:ext cx="7159174" cy="87395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None/>
              <a:defRPr kumimoji="0"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None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900" baseline="30000" dirty="0"/>
              <a:t>1  </a:t>
            </a:r>
            <a:r>
              <a:rPr lang="fr-FR" sz="900" dirty="0"/>
              <a:t>Institut Supérieur Agronomique de Chott-</a:t>
            </a:r>
            <a:r>
              <a:rPr lang="fr-FR" sz="900" dirty="0" err="1"/>
              <a:t>Mariem</a:t>
            </a:r>
            <a:r>
              <a:rPr lang="fr-FR" sz="900" dirty="0"/>
              <a:t>, 4042, Université de Sousse, Tunisie</a:t>
            </a:r>
          </a:p>
          <a:p>
            <a:pPr algn="ctr">
              <a:spcBef>
                <a:spcPts val="0"/>
              </a:spcBef>
            </a:pPr>
            <a:endParaRPr lang="en-US" sz="900" dirty="0"/>
          </a:p>
          <a:p>
            <a:pPr algn="ctr">
              <a:spcBef>
                <a:spcPts val="0"/>
              </a:spcBef>
            </a:pPr>
            <a:r>
              <a:rPr lang="en-US" sz="900" dirty="0"/>
              <a:t>* Speaker and corresponding author: </a:t>
            </a:r>
            <a:r>
              <a:rPr lang="en-GB" sz="900" dirty="0"/>
              <a:t>email </a:t>
            </a:r>
            <a:r>
              <a:rPr lang="en-GB" sz="900" u="sng" dirty="0">
                <a:hlinkClick r:id="rId3"/>
              </a:rPr>
              <a:t>friha.mouna@gmail.com</a:t>
            </a:r>
            <a:endParaRPr lang="en-US" sz="900" u="sng" dirty="0"/>
          </a:p>
          <a:p>
            <a:pPr algn="ctr"/>
            <a:endParaRPr lang="fr-FR" sz="1600" baseline="30000" dirty="0"/>
          </a:p>
          <a:p>
            <a:endParaRPr lang="fr-FR" baseline="30000" dirty="0"/>
          </a:p>
          <a:p>
            <a:endParaRPr lang="fr-FR" baseline="30000" dirty="0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611560" y="4038132"/>
            <a:ext cx="1368152" cy="470988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cap="none" dirty="0">
                <a:solidFill>
                  <a:schemeClr val="bg1"/>
                </a:solidFill>
                <a:latin typeface="+mn-lt"/>
              </a:rPr>
              <a:t>MedForum</a:t>
            </a:r>
            <a:br>
              <a:rPr lang="en-US" sz="1600" cap="none" dirty="0">
                <a:solidFill>
                  <a:schemeClr val="bg1"/>
                </a:solidFill>
                <a:latin typeface="+mn-lt"/>
              </a:rPr>
            </a:br>
            <a:r>
              <a:rPr lang="en-US" sz="1600" cap="none" dirty="0">
                <a:solidFill>
                  <a:schemeClr val="bg1"/>
                </a:solidFill>
                <a:latin typeface="+mn-lt"/>
              </a:rPr>
              <a:t>2021</a:t>
            </a:r>
            <a:br>
              <a:rPr lang="en-US" sz="1600" cap="none" dirty="0">
                <a:solidFill>
                  <a:schemeClr val="bg1"/>
                </a:solidFill>
                <a:latin typeface="+mn-lt"/>
              </a:rPr>
            </a:br>
            <a:r>
              <a:rPr lang="en-US" sz="1600" b="0" cap="none" dirty="0">
                <a:solidFill>
                  <a:schemeClr val="bg1"/>
                </a:solidFill>
                <a:latin typeface="+mn-lt"/>
              </a:rPr>
              <a:t>CIHEAM</a:t>
            </a:r>
            <a:r>
              <a:rPr lang="en-US" sz="1600" cap="none" dirty="0">
                <a:solidFill>
                  <a:schemeClr val="bg1"/>
                </a:solidFill>
                <a:latin typeface="+mn-lt"/>
              </a:rPr>
              <a:t> </a:t>
            </a:r>
            <a:endParaRPr lang="fr-FR" sz="1600" cap="none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0"/>
            <a:ext cx="7812360" cy="2485751"/>
          </a:xfrm>
          <a:prstGeom prst="rect">
            <a:avLst/>
          </a:prstGeom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428696" y="2571744"/>
            <a:ext cx="771530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Natural saline pasture, a potentially sustainable feed alternative for lambs in Mediterranean coastal lands</a:t>
            </a:r>
            <a:endParaRPr kumimoji="0" lang="en-US" sz="30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454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 descr="D:\mannou\Picture parcours 2019\20190407_173847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735151">
            <a:off x="56416" y="4623339"/>
            <a:ext cx="2645016" cy="193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928670"/>
            <a:ext cx="8496944" cy="433758"/>
          </a:xfrm>
        </p:spPr>
        <p:txBody>
          <a:bodyPr>
            <a:noAutofit/>
          </a:bodyPr>
          <a:lstStyle/>
          <a:p>
            <a:r>
              <a:rPr lang="en-GB" sz="2400" b="1" dirty="0"/>
              <a:t>Introduction</a:t>
            </a:r>
            <a:endParaRPr lang="fr-FR" sz="24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9" name="Rectangle : coins arrondis 8">
            <a:extLst>
              <a:ext uri="{FF2B5EF4-FFF2-40B4-BE49-F238E27FC236}">
                <a16:creationId xmlns="" xmlns:a16="http://schemas.microsoft.com/office/drawing/2014/main" id="{422674F4-49ED-4143-B85F-0135C92971E5}"/>
              </a:ext>
            </a:extLst>
          </p:cNvPr>
          <p:cNvSpPr/>
          <p:nvPr/>
        </p:nvSpPr>
        <p:spPr>
          <a:xfrm>
            <a:off x="175616" y="1540037"/>
            <a:ext cx="1961978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Mediterranean areas 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="" xmlns:a16="http://schemas.microsoft.com/office/drawing/2014/main" id="{F1406C1C-E4FE-4F92-A55B-4FD3F217CDB5}"/>
              </a:ext>
            </a:extLst>
          </p:cNvPr>
          <p:cNvSpPr/>
          <p:nvPr/>
        </p:nvSpPr>
        <p:spPr>
          <a:xfrm>
            <a:off x="190963" y="3231011"/>
            <a:ext cx="1961977" cy="11250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Grassland-based sheep production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Rectangle : coins arrondis 10">
            <a:extLst>
              <a:ext uri="{FF2B5EF4-FFF2-40B4-BE49-F238E27FC236}">
                <a16:creationId xmlns="" xmlns:a16="http://schemas.microsoft.com/office/drawing/2014/main" id="{835843C0-EB49-4CF5-83FB-C9C611211674}"/>
              </a:ext>
            </a:extLst>
          </p:cNvPr>
          <p:cNvSpPr/>
          <p:nvPr/>
        </p:nvSpPr>
        <p:spPr>
          <a:xfrm>
            <a:off x="2379926" y="1540037"/>
            <a:ext cx="2147235" cy="79208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Saline lands Halophytes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="" xmlns:a16="http://schemas.microsoft.com/office/drawing/2014/main" id="{82BF9BA6-4571-413E-B3D6-E03F40EF98BC}"/>
              </a:ext>
            </a:extLst>
          </p:cNvPr>
          <p:cNvSpPr/>
          <p:nvPr/>
        </p:nvSpPr>
        <p:spPr>
          <a:xfrm>
            <a:off x="2306191" y="3219284"/>
            <a:ext cx="2278248" cy="1116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 </a:t>
            </a:r>
            <a:r>
              <a:rPr lang="en-US" dirty="0">
                <a:solidFill>
                  <a:schemeClr val="tx1"/>
                </a:solidFill>
              </a:rPr>
              <a:t>Livestock feeding 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="" xmlns:a16="http://schemas.microsoft.com/office/drawing/2014/main" id="{A8FAF4C4-3722-4798-A97E-479EBD6D9D27}"/>
              </a:ext>
            </a:extLst>
          </p:cNvPr>
          <p:cNvSpPr/>
          <p:nvPr/>
        </p:nvSpPr>
        <p:spPr>
          <a:xfrm>
            <a:off x="4772351" y="1520292"/>
            <a:ext cx="2190191" cy="79208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Salts and anti-nutritional factors</a:t>
            </a:r>
          </a:p>
        </p:txBody>
      </p:sp>
      <p:pic>
        <p:nvPicPr>
          <p:cNvPr id="16" name="Espace réservé du contenu 15" descr="D:\mannou\Picture parcours 2019\20190508_113629.jpg">
            <a:extLst>
              <a:ext uri="{FF2B5EF4-FFF2-40B4-BE49-F238E27FC236}">
                <a16:creationId xmlns="" xmlns:a16="http://schemas.microsoft.com/office/drawing/2014/main" id="{CADE33E2-9F17-49F3-A23D-CE9F459B28EF}"/>
              </a:ext>
            </a:extLst>
          </p:cNvPr>
          <p:cNvPicPr>
            <a:picLocks noGrp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 rot="714228">
            <a:off x="6766763" y="1773967"/>
            <a:ext cx="2147235" cy="211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Flèche : pentagone 16">
            <a:extLst>
              <a:ext uri="{FF2B5EF4-FFF2-40B4-BE49-F238E27FC236}">
                <a16:creationId xmlns="" xmlns:a16="http://schemas.microsoft.com/office/drawing/2014/main" id="{D62A8C49-3A94-47AF-A1A5-29A687644F12}"/>
              </a:ext>
            </a:extLst>
          </p:cNvPr>
          <p:cNvSpPr/>
          <p:nvPr/>
        </p:nvSpPr>
        <p:spPr>
          <a:xfrm>
            <a:off x="2714612" y="4929198"/>
            <a:ext cx="5643602" cy="1428760"/>
          </a:xfrm>
          <a:prstGeom prst="homePlat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Botanic composition of </a:t>
            </a:r>
            <a:r>
              <a:rPr lang="en-GB" b="1" dirty="0">
                <a:solidFill>
                  <a:srgbClr val="FF0000"/>
                </a:solidFill>
              </a:rPr>
              <a:t>natural saline pasture </a:t>
            </a:r>
            <a:r>
              <a:rPr lang="en-GB" b="1" dirty="0">
                <a:solidFill>
                  <a:schemeClr val="tx1"/>
                </a:solidFill>
              </a:rPr>
              <a:t>for two years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Growth and carcass performances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>of grazing female lambs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Rectangle : coins arrondis 17">
            <a:extLst>
              <a:ext uri="{FF2B5EF4-FFF2-40B4-BE49-F238E27FC236}">
                <a16:creationId xmlns="" xmlns:a16="http://schemas.microsoft.com/office/drawing/2014/main" id="{5EEB4652-A716-483E-8F4E-9D54008DCC5A}"/>
              </a:ext>
            </a:extLst>
          </p:cNvPr>
          <p:cNvSpPr/>
          <p:nvPr/>
        </p:nvSpPr>
        <p:spPr>
          <a:xfrm>
            <a:off x="4684294" y="3219285"/>
            <a:ext cx="2278248" cy="11160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Animal’s growth</a:t>
            </a:r>
          </a:p>
        </p:txBody>
      </p:sp>
      <p:sp>
        <p:nvSpPr>
          <p:cNvPr id="19" name="Flèche : bas 18">
            <a:extLst>
              <a:ext uri="{FF2B5EF4-FFF2-40B4-BE49-F238E27FC236}">
                <a16:creationId xmlns="" xmlns:a16="http://schemas.microsoft.com/office/drawing/2014/main" id="{9670BD14-2775-4AA6-A4DE-09D15DBC23EC}"/>
              </a:ext>
            </a:extLst>
          </p:cNvPr>
          <p:cNvSpPr/>
          <p:nvPr/>
        </p:nvSpPr>
        <p:spPr>
          <a:xfrm>
            <a:off x="971599" y="2361063"/>
            <a:ext cx="243051" cy="869948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 : bas 19">
            <a:extLst>
              <a:ext uri="{FF2B5EF4-FFF2-40B4-BE49-F238E27FC236}">
                <a16:creationId xmlns="" xmlns:a16="http://schemas.microsoft.com/office/drawing/2014/main" id="{886C4019-02E8-419D-A9E5-78D4009059B0}"/>
              </a:ext>
            </a:extLst>
          </p:cNvPr>
          <p:cNvSpPr/>
          <p:nvPr/>
        </p:nvSpPr>
        <p:spPr>
          <a:xfrm>
            <a:off x="3368735" y="2361617"/>
            <a:ext cx="243051" cy="869948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Flèche : bas 20">
            <a:extLst>
              <a:ext uri="{FF2B5EF4-FFF2-40B4-BE49-F238E27FC236}">
                <a16:creationId xmlns="" xmlns:a16="http://schemas.microsoft.com/office/drawing/2014/main" id="{61731E53-831E-4841-9282-ADD2879D05E3}"/>
              </a:ext>
            </a:extLst>
          </p:cNvPr>
          <p:cNvSpPr/>
          <p:nvPr/>
        </p:nvSpPr>
        <p:spPr>
          <a:xfrm>
            <a:off x="5730312" y="2343028"/>
            <a:ext cx="243051" cy="869948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68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 animBg="1"/>
      <p:bldP spid="11" grpId="0" animBg="1"/>
      <p:bldP spid="12" grpId="0" animBg="1"/>
      <p:bldP spid="13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428604"/>
            <a:ext cx="8568952" cy="719510"/>
          </a:xfrm>
        </p:spPr>
        <p:txBody>
          <a:bodyPr>
            <a:normAutofit/>
          </a:bodyPr>
          <a:lstStyle/>
          <a:p>
            <a:r>
              <a:rPr lang="en-GB" sz="2000" b="1" dirty="0"/>
              <a:t>Materials and Methods</a:t>
            </a:r>
            <a:endParaRPr lang="fr-FR" sz="2000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pPr/>
              <a:t>3</a:t>
            </a:fld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306" y="1214422"/>
            <a:ext cx="2000529" cy="2162477"/>
          </a:xfrm>
          <a:prstGeom prst="rect">
            <a:avLst/>
          </a:prstGeom>
        </p:spPr>
      </p:pic>
      <p:cxnSp>
        <p:nvCxnSpPr>
          <p:cNvPr id="8" name="Connecteur droit avec flèche 7"/>
          <p:cNvCxnSpPr/>
          <p:nvPr/>
        </p:nvCxnSpPr>
        <p:spPr>
          <a:xfrm>
            <a:off x="4857752" y="2143116"/>
            <a:ext cx="1224136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628" y="1071546"/>
            <a:ext cx="3773918" cy="307183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714744" y="857232"/>
            <a:ext cx="4572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12 ha natural saline pasture</a:t>
            </a:r>
          </a:p>
          <a:p>
            <a:pPr algn="ctr"/>
            <a:r>
              <a:rPr lang="en-US" b="1" dirty="0"/>
              <a:t>Spring (2018 and 2019)</a:t>
            </a:r>
            <a:endParaRPr lang="fr-FR" b="1" dirty="0"/>
          </a:p>
        </p:txBody>
      </p:sp>
      <p:sp>
        <p:nvSpPr>
          <p:cNvPr id="13" name="Rectangle 12"/>
          <p:cNvSpPr/>
          <p:nvPr/>
        </p:nvSpPr>
        <p:spPr>
          <a:xfrm>
            <a:off x="0" y="2928934"/>
            <a:ext cx="53578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Botanic composition</a:t>
            </a:r>
          </a:p>
          <a:p>
            <a:r>
              <a:rPr lang="en-US" b="1" dirty="0"/>
              <a:t>Female Queue Fine de </a:t>
            </a:r>
            <a:r>
              <a:rPr lang="en-US" b="1" dirty="0" err="1"/>
              <a:t>l’Ouest</a:t>
            </a:r>
            <a:r>
              <a:rPr lang="en-US" b="1" dirty="0"/>
              <a:t> lambs</a:t>
            </a:r>
          </a:p>
        </p:txBody>
      </p:sp>
      <p:pic>
        <p:nvPicPr>
          <p:cNvPr id="14" name="Image 13" descr="D:\mannou\Picture parcours 2019\20190429_102200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1214422"/>
            <a:ext cx="357190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ZoneTexte 14">
            <a:extLst>
              <a:ext uri="{FF2B5EF4-FFF2-40B4-BE49-F238E27FC236}">
                <a16:creationId xmlns="" xmlns:a16="http://schemas.microsoft.com/office/drawing/2014/main" id="{611441D3-725E-45A9-AE2B-B20C7A1D7E86}"/>
              </a:ext>
            </a:extLst>
          </p:cNvPr>
          <p:cNvSpPr txBox="1"/>
          <p:nvPr/>
        </p:nvSpPr>
        <p:spPr>
          <a:xfrm>
            <a:off x="0" y="3857628"/>
            <a:ext cx="46470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Results and discussion</a:t>
            </a:r>
            <a:endParaRPr lang="fr-FR" sz="2000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="" xmlns:a16="http://schemas.microsoft.com/office/drawing/2014/main" id="{0860B894-4F3D-4BBC-801E-8B6F2695D979}"/>
              </a:ext>
            </a:extLst>
          </p:cNvPr>
          <p:cNvSpPr txBox="1"/>
          <p:nvPr/>
        </p:nvSpPr>
        <p:spPr>
          <a:xfrm>
            <a:off x="0" y="4286256"/>
            <a:ext cx="856895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/>
              <a:t>Effects of year on botanical composition and biomass of saline pasture</a:t>
            </a:r>
            <a:endParaRPr lang="fr-FR" sz="1600" b="1" dirty="0"/>
          </a:p>
        </p:txBody>
      </p:sp>
      <p:graphicFrame>
        <p:nvGraphicFramePr>
          <p:cNvPr id="17" name="Espace réservé du contenu 4">
            <a:extLst>
              <a:ext uri="{FF2B5EF4-FFF2-40B4-BE49-F238E27FC236}">
                <a16:creationId xmlns="" xmlns:a16="http://schemas.microsoft.com/office/drawing/2014/main" id="{CAEBCF64-DE84-4983-BF08-8086349500EC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58816986"/>
              </p:ext>
            </p:extLst>
          </p:nvPr>
        </p:nvGraphicFramePr>
        <p:xfrm>
          <a:off x="0" y="4643446"/>
          <a:ext cx="8215338" cy="195134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0343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093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7170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487170" algn="l"/>
                        </a:tabLst>
                      </a:pPr>
                      <a:r>
                        <a:rPr kumimoji="0"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Rainfall (mm)</a:t>
                      </a:r>
                      <a:endParaRPr lang="fr-FR" sz="14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187.5</a:t>
                      </a:r>
                      <a:endParaRPr lang="fr-FR" sz="14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231.1</a:t>
                      </a:r>
                      <a:endParaRPr lang="fr-FR" sz="14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Halophytes shrubs (%)</a:t>
                      </a:r>
                      <a:endParaRPr lang="fr-FR" sz="14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61.76</a:t>
                      </a:r>
                      <a:endParaRPr lang="fr-FR" sz="14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65.61</a:t>
                      </a:r>
                      <a:endParaRPr lang="fr-FR" sz="14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/>
                        </a:rPr>
                        <a:t>Coverage rate (%)</a:t>
                      </a:r>
                      <a:endParaRPr lang="fr-FR" sz="14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+mn-lt"/>
                          <a:ea typeface="Times New Roman"/>
                          <a:cs typeface="Times New Roman"/>
                        </a:rPr>
                        <a:t>66.11</a:t>
                      </a:r>
                      <a:endParaRPr lang="fr-FR" sz="1400" dirty="0"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latin typeface="+mn-lt"/>
                          <a:ea typeface="Times New Roman"/>
                          <a:cs typeface="Times New Roman"/>
                        </a:rPr>
                        <a:t>82.60</a:t>
                      </a:r>
                      <a:endParaRPr lang="fr-FR" sz="1400" b="1" dirty="0"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4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Times New Roman"/>
                          <a:cs typeface="Times New Roman"/>
                        </a:rPr>
                        <a:t>Herbaceous biomass (</a:t>
                      </a:r>
                      <a:r>
                        <a:rPr lang="en-US" sz="1400" b="1" dirty="0" err="1">
                          <a:latin typeface="+mn-lt"/>
                          <a:ea typeface="Times New Roman"/>
                          <a:cs typeface="Times New Roman"/>
                        </a:rPr>
                        <a:t>tonne</a:t>
                      </a:r>
                      <a:r>
                        <a:rPr lang="en-US" sz="1400" b="1" dirty="0">
                          <a:latin typeface="+mn-lt"/>
                          <a:ea typeface="Times New Roman"/>
                          <a:cs typeface="Times New Roman"/>
                        </a:rPr>
                        <a:t> DM/ha</a:t>
                      </a:r>
                      <a:r>
                        <a:rPr lang="en-US" sz="1400" b="1" dirty="0">
                          <a:latin typeface="+mn-lt"/>
                          <a:ea typeface="TimesNewRoman"/>
                          <a:cs typeface="Times New Roman"/>
                        </a:rPr>
                        <a:t>)</a:t>
                      </a:r>
                      <a:endParaRPr lang="fr-FR" sz="14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Times New Roman"/>
                          <a:cs typeface="Times New Roman"/>
                        </a:rPr>
                        <a:t>0.702</a:t>
                      </a:r>
                      <a:endParaRPr lang="fr-FR" sz="14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+mn-lt"/>
                          <a:ea typeface="Times New Roman"/>
                          <a:cs typeface="Times New Roman"/>
                        </a:rPr>
                        <a:t>1.055</a:t>
                      </a:r>
                      <a:endParaRPr lang="fr-FR" sz="14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8" name="Ellipse 17">
            <a:extLst>
              <a:ext uri="{FF2B5EF4-FFF2-40B4-BE49-F238E27FC236}">
                <a16:creationId xmlns="" xmlns:a16="http://schemas.microsoft.com/office/drawing/2014/main" id="{03740152-6660-435E-9CF5-97103161EFA5}"/>
              </a:ext>
            </a:extLst>
          </p:cNvPr>
          <p:cNvSpPr/>
          <p:nvPr/>
        </p:nvSpPr>
        <p:spPr>
          <a:xfrm>
            <a:off x="4500562" y="4929198"/>
            <a:ext cx="3214710" cy="375664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2"/>
              </a:solidFill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834" y="1857364"/>
            <a:ext cx="378940" cy="57362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ZoneTexte 19"/>
          <p:cNvSpPr txBox="1"/>
          <p:nvPr/>
        </p:nvSpPr>
        <p:spPr>
          <a:xfrm>
            <a:off x="7756468" y="1500174"/>
            <a:ext cx="1387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EE0000"/>
                </a:solidFill>
                <a:latin typeface="Arial" pitchFamily="34" charset="0"/>
                <a:cs typeface="Arial" pitchFamily="34" charset="0"/>
              </a:rPr>
              <a:t>Study</a:t>
            </a:r>
            <a:r>
              <a:rPr lang="fr-FR" b="1" dirty="0">
                <a:solidFill>
                  <a:srgbClr val="EE0000"/>
                </a:solidFill>
                <a:latin typeface="Arial" pitchFamily="34" charset="0"/>
                <a:cs typeface="Arial" pitchFamily="34" charset="0"/>
              </a:rPr>
              <a:t> area</a:t>
            </a:r>
          </a:p>
        </p:txBody>
      </p:sp>
    </p:spTree>
    <p:extLst>
      <p:ext uri="{BB962C8B-B14F-4D97-AF65-F5344CB8AC3E}">
        <p14:creationId xmlns:p14="http://schemas.microsoft.com/office/powerpoint/2010/main" val="1247868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1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5" grpId="0"/>
      <p:bldP spid="18" grpId="0" animBg="1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ACEB6E-A9E6-46C8-A08A-ECFA30B5831F}" type="slidenum">
              <a:rPr lang="fr-FR" smtClean="0"/>
              <a:pPr/>
              <a:t>4</a:t>
            </a:fld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4261973"/>
              </p:ext>
            </p:extLst>
          </p:nvPr>
        </p:nvGraphicFramePr>
        <p:xfrm>
          <a:off x="0" y="1142984"/>
          <a:ext cx="8929718" cy="24384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312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721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4720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7909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94218">
                <a:tc>
                  <a:txBody>
                    <a:bodyPr/>
                    <a:lstStyle/>
                    <a:p>
                      <a:endParaRPr lang="fr-F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>
                          <a:latin typeface="+mj-lt"/>
                        </a:rPr>
                        <a:t>2018</a:t>
                      </a:r>
                      <a:endParaRPr lang="fr-F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>
                          <a:latin typeface="+mj-lt"/>
                        </a:rPr>
                        <a:t>2019</a:t>
                      </a:r>
                      <a:endParaRPr lang="fr-FR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 values</a:t>
                      </a:r>
                      <a:endParaRPr lang="fr-FR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4218">
                <a:tc>
                  <a:txBody>
                    <a:bodyPr/>
                    <a:lstStyle/>
                    <a:p>
                      <a:r>
                        <a:rPr kumimoji="0" lang="en-GB" sz="14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Number of lambs </a:t>
                      </a:r>
                      <a:endParaRPr lang="fr-FR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20</a:t>
                      </a:r>
                      <a:endParaRPr lang="fr-FR" sz="14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15</a:t>
                      </a:r>
                      <a:endParaRPr lang="fr-FR" sz="14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4218">
                <a:tc>
                  <a:txBody>
                    <a:bodyPr/>
                    <a:lstStyle/>
                    <a:p>
                      <a:r>
                        <a:rPr kumimoji="0" lang="en-US" sz="14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Stocking rate </a:t>
                      </a:r>
                      <a:r>
                        <a:rPr kumimoji="0" lang="en-GB" sz="14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(lambs/ha)</a:t>
                      </a:r>
                      <a:endParaRPr lang="fr-FR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3.3</a:t>
                      </a:r>
                      <a:endParaRPr lang="fr-FR" sz="14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3.7</a:t>
                      </a:r>
                      <a:endParaRPr lang="fr-FR" sz="14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4218">
                <a:tc>
                  <a:txBody>
                    <a:bodyPr/>
                    <a:lstStyle/>
                    <a:p>
                      <a:r>
                        <a:rPr kumimoji="0" lang="en-GB" sz="14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Initial body weight (kg)</a:t>
                      </a:r>
                      <a:endParaRPr lang="fr-FR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25.60</a:t>
                      </a:r>
                      <a:endParaRPr lang="fr-FR" sz="14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1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21.00</a:t>
                      </a:r>
                      <a:endParaRPr lang="fr-FR" sz="1400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0.001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4218">
                <a:tc>
                  <a:txBody>
                    <a:bodyPr/>
                    <a:lstStyle/>
                    <a:p>
                      <a:r>
                        <a:rPr kumimoji="0" lang="en-US" sz="14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Average daily gain </a:t>
                      </a:r>
                      <a:r>
                        <a:rPr kumimoji="0" lang="en-GB" sz="14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(g/d)</a:t>
                      </a:r>
                      <a:endParaRPr lang="fr-FR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j-lt"/>
                          <a:ea typeface="Times New Roman"/>
                          <a:cs typeface="Times New Roman"/>
                        </a:rPr>
                        <a:t>89</a:t>
                      </a:r>
                      <a:endParaRPr lang="fr-FR" sz="1400" b="1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177</a:t>
                      </a:r>
                      <a:endParaRPr lang="fr-FR" sz="1400" b="1" dirty="0">
                        <a:solidFill>
                          <a:srgbClr val="FF0000"/>
                        </a:solidFill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1" kern="1200" dirty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+mn-cs"/>
                        </a:rPr>
                        <a:t>&lt;0.0001</a:t>
                      </a:r>
                      <a:endParaRPr lang="fr-FR" sz="1400" b="1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4218">
                <a:tc>
                  <a:txBody>
                    <a:bodyPr/>
                    <a:lstStyle/>
                    <a:p>
                      <a:r>
                        <a:rPr kumimoji="0" lang="en-GB" sz="14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Slaughter weight (kg)</a:t>
                      </a:r>
                      <a:endParaRPr lang="fr-FR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31.00</a:t>
                      </a:r>
                      <a:endParaRPr lang="fr-FR" sz="14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29.25</a:t>
                      </a:r>
                      <a:endParaRPr lang="fr-FR" sz="14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0.128</a:t>
                      </a:r>
                      <a:endParaRPr lang="fr-FR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4218">
                <a:tc>
                  <a:txBody>
                    <a:bodyPr/>
                    <a:lstStyle/>
                    <a:p>
                      <a:r>
                        <a:rPr kumimoji="0" lang="en-GB" sz="14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Cold carcass weight (kg)</a:t>
                      </a:r>
                      <a:endParaRPr lang="fr-FR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14.54</a:t>
                      </a:r>
                      <a:endParaRPr lang="fr-FR" sz="14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13.24</a:t>
                      </a:r>
                      <a:endParaRPr lang="fr-FR" sz="14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0.082</a:t>
                      </a:r>
                      <a:endParaRPr lang="fr-FR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4218">
                <a:tc>
                  <a:txBody>
                    <a:bodyPr/>
                    <a:lstStyle/>
                    <a:p>
                      <a:r>
                        <a:rPr kumimoji="0" lang="en-GB" sz="14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Commercial yield (%)</a:t>
                      </a:r>
                      <a:endParaRPr lang="fr-FR" sz="1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46.87</a:t>
                      </a:r>
                      <a:endParaRPr lang="fr-FR" sz="14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45.34</a:t>
                      </a:r>
                      <a:endParaRPr lang="fr-FR" sz="1400" dirty="0">
                        <a:latin typeface="+mj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0.407</a:t>
                      </a:r>
                      <a:endParaRPr lang="fr-FR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Ellipse 8"/>
          <p:cNvSpPr/>
          <p:nvPr/>
        </p:nvSpPr>
        <p:spPr>
          <a:xfrm>
            <a:off x="5715008" y="2285992"/>
            <a:ext cx="3000396" cy="428628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857232"/>
            <a:ext cx="93583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Effects of year on growth and carcass performances of </a:t>
            </a:r>
            <a:r>
              <a:rPr lang="en-GB" sz="1600" b="1" dirty="0"/>
              <a:t>lambs </a:t>
            </a:r>
            <a:r>
              <a:rPr lang="en-US" sz="1600" b="1" dirty="0"/>
              <a:t>reared on saline pasture </a:t>
            </a:r>
            <a:r>
              <a:rPr lang="en-GB" sz="1600" b="1" dirty="0"/>
              <a:t>  </a:t>
            </a:r>
            <a:endParaRPr lang="fr-FR" sz="1600" b="1" dirty="0"/>
          </a:p>
        </p:txBody>
      </p:sp>
      <p:sp>
        <p:nvSpPr>
          <p:cNvPr id="18" name="ZoneTexte 17">
            <a:extLst>
              <a:ext uri="{FF2B5EF4-FFF2-40B4-BE49-F238E27FC236}">
                <a16:creationId xmlns="" xmlns:a16="http://schemas.microsoft.com/office/drawing/2014/main" id="{201E4665-C12B-4DB1-973E-234F5B11E98E}"/>
              </a:ext>
            </a:extLst>
          </p:cNvPr>
          <p:cNvSpPr txBox="1"/>
          <p:nvPr/>
        </p:nvSpPr>
        <p:spPr>
          <a:xfrm>
            <a:off x="0" y="3643314"/>
            <a:ext cx="457882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Conclusion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="" xmlns:a16="http://schemas.microsoft.com/office/drawing/2014/main" id="{E50C3FE0-828F-4859-A140-8CFBD315CA77}"/>
              </a:ext>
            </a:extLst>
          </p:cNvPr>
          <p:cNvSpPr/>
          <p:nvPr/>
        </p:nvSpPr>
        <p:spPr>
          <a:xfrm>
            <a:off x="2786050" y="5786454"/>
            <a:ext cx="5357850" cy="7200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</a:rPr>
              <a:t>Current measurements must be extended for longer periods</a:t>
            </a:r>
            <a:r>
              <a:rPr lang="en-US" sz="1800" dirty="0"/>
              <a:t>.</a:t>
            </a:r>
            <a:endParaRPr lang="fr-FR" dirty="0"/>
          </a:p>
        </p:txBody>
      </p:sp>
      <p:pic>
        <p:nvPicPr>
          <p:cNvPr id="21" name="Image 20" descr="D:\mannou\Picture parcours 2019\20190508_070858.jpg">
            <a:extLst>
              <a:ext uri="{FF2B5EF4-FFF2-40B4-BE49-F238E27FC236}">
                <a16:creationId xmlns="" xmlns:a16="http://schemas.microsoft.com/office/drawing/2014/main" id="{D86C6E2D-1FC8-44CC-932C-6376E15E4DE6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8" y="4869831"/>
            <a:ext cx="2643174" cy="172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lèche : droite à entaille 1">
            <a:extLst>
              <a:ext uri="{FF2B5EF4-FFF2-40B4-BE49-F238E27FC236}">
                <a16:creationId xmlns="" xmlns:a16="http://schemas.microsoft.com/office/drawing/2014/main" id="{31437559-E2D5-4699-933B-761EDF7CD4CE}"/>
              </a:ext>
            </a:extLst>
          </p:cNvPr>
          <p:cNvSpPr/>
          <p:nvPr/>
        </p:nvSpPr>
        <p:spPr>
          <a:xfrm>
            <a:off x="2967231" y="3867136"/>
            <a:ext cx="2871334" cy="148566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/>
              <a:t>Growth performances </a:t>
            </a:r>
            <a:endParaRPr lang="fr-FR" sz="2000" b="1" dirty="0"/>
          </a:p>
        </p:txBody>
      </p:sp>
      <p:sp>
        <p:nvSpPr>
          <p:cNvPr id="14" name="Flèche : droite à entaille 13">
            <a:extLst>
              <a:ext uri="{FF2B5EF4-FFF2-40B4-BE49-F238E27FC236}">
                <a16:creationId xmlns="" xmlns:a16="http://schemas.microsoft.com/office/drawing/2014/main" id="{253302C0-31C3-48C6-BF64-057AC4BF29E0}"/>
              </a:ext>
            </a:extLst>
          </p:cNvPr>
          <p:cNvSpPr/>
          <p:nvPr/>
        </p:nvSpPr>
        <p:spPr>
          <a:xfrm>
            <a:off x="252618" y="3929347"/>
            <a:ext cx="2792973" cy="1423447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/>
              <a:t>Pasture yield Rainfall </a:t>
            </a:r>
            <a:endParaRPr lang="fr-FR" sz="2000" b="1" dirty="0"/>
          </a:p>
        </p:txBody>
      </p:sp>
      <p:sp>
        <p:nvSpPr>
          <p:cNvPr id="15" name="Flèche : droite à entaille 14">
            <a:extLst>
              <a:ext uri="{FF2B5EF4-FFF2-40B4-BE49-F238E27FC236}">
                <a16:creationId xmlns="" xmlns:a16="http://schemas.microsoft.com/office/drawing/2014/main" id="{4853E147-DAD9-4AAD-8FC7-502E7499F263}"/>
              </a:ext>
            </a:extLst>
          </p:cNvPr>
          <p:cNvSpPr/>
          <p:nvPr/>
        </p:nvSpPr>
        <p:spPr>
          <a:xfrm>
            <a:off x="5838564" y="3867135"/>
            <a:ext cx="2792973" cy="148566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000" b="1" dirty="0"/>
              <a:t>Carcass traits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4349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8" grpId="0"/>
      <p:bldP spid="20" grpId="0" animBg="1"/>
      <p:bldP spid="2" grpId="0" animBg="1"/>
      <p:bldP spid="14" grpId="0" animBg="1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_short_presentation_5_minutes_medforum_2021_en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template_short_presentation_5_minutes_medforum_2021_en (1)</Template>
  <TotalTime>953</TotalTime>
  <Words>255</Words>
  <Application>Microsoft Office PowerPoint</Application>
  <PresentationFormat>Affichage à l'écran (4:3)</PresentationFormat>
  <Paragraphs>82</Paragraphs>
  <Slides>4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template_short_presentation_5_minutes_medforum_2021_en (1)</vt:lpstr>
      <vt:lpstr>Présentation PowerPoint</vt:lpstr>
      <vt:lpstr>Introduction</vt:lpstr>
      <vt:lpstr>Materials and Methods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Natural saline pasture a potentially sustainable feed alternative for lambs in meditrranien costal lands</dc:title>
  <dc:creator>MFRIHA</dc:creator>
  <cp:lastModifiedBy>Adamolle</cp:lastModifiedBy>
  <cp:revision>274</cp:revision>
  <dcterms:created xsi:type="dcterms:W3CDTF">2021-06-29T21:47:14Z</dcterms:created>
  <dcterms:modified xsi:type="dcterms:W3CDTF">2021-07-05T15:24:57Z</dcterms:modified>
</cp:coreProperties>
</file>