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"/>
  </p:notesMasterIdLst>
  <p:sldIdLst>
    <p:sldId id="256" r:id="rId2"/>
    <p:sldId id="265" r:id="rId3"/>
    <p:sldId id="266" r:id="rId4"/>
    <p:sldId id="267" r:id="rId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7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312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A58D8F-D93B-4C48-AD8E-BBD0140A2F24}" type="datetimeFigureOut">
              <a:rPr lang="fr-FR" smtClean="0"/>
              <a:pPr/>
              <a:t>05/07/2021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267D0E-07EB-454F-A398-3C76921E231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6939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67D0E-07EB-454F-A398-3C76921E2312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 dirty="0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necteur droit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necteur droit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necteur droit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228184" y="1196752"/>
            <a:ext cx="1676400" cy="5112568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235893"/>
            <a:ext cx="5626968" cy="5073427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CEB6E-A9E6-46C8-A08A-ECFA30B5831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Espace réservé de la date 6"/>
          <p:cNvSpPr txBox="1">
            <a:spLocks/>
          </p:cNvSpPr>
          <p:nvPr userDrawn="1"/>
        </p:nvSpPr>
        <p:spPr>
          <a:xfrm>
            <a:off x="467544" y="6485055"/>
            <a:ext cx="2011680" cy="384048"/>
          </a:xfrm>
          <a:prstGeom prst="rect">
            <a:avLst/>
          </a:prstGeom>
        </p:spPr>
        <p:txBody>
          <a:bodyPr vert="horz" rtlCol="0" anchor="ctr" anchorCtr="0"/>
          <a:lstStyle>
            <a:defPPr>
              <a:defRPr lang="fr-FR"/>
            </a:defPPr>
            <a:lvl1pPr marL="0" algn="r" defTabSz="914400" rtl="0" eaLnBrk="1" latinLnBrk="0" hangingPunct="1">
              <a:defRPr kumimoji="0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 smtClean="0"/>
              <a:t>22-25 March 2021</a:t>
            </a:r>
            <a:endParaRPr lang="fr-FR" b="1" dirty="0"/>
          </a:p>
        </p:txBody>
      </p:sp>
      <p:sp>
        <p:nvSpPr>
          <p:cNvPr id="8" name="Espace réservé du pied de page 9"/>
          <p:cNvSpPr txBox="1">
            <a:spLocks/>
          </p:cNvSpPr>
          <p:nvPr userDrawn="1"/>
        </p:nvSpPr>
        <p:spPr>
          <a:xfrm>
            <a:off x="3995936" y="6492240"/>
            <a:ext cx="3992488" cy="365760"/>
          </a:xfrm>
          <a:prstGeom prst="rect">
            <a:avLst/>
          </a:prstGeom>
        </p:spPr>
        <p:txBody>
          <a:bodyPr vert="horz" rtlCol="0" anchor="ctr" anchorCtr="0"/>
          <a:lstStyle>
            <a:defPPr>
              <a:defRPr lang="fr-FR"/>
            </a:defPPr>
            <a:lvl1pPr marL="0" algn="l" defTabSz="914400" rtl="0" eaLnBrk="1" latinLnBrk="0" hangingPunct="1">
              <a:defRPr kumimoji="0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smtClean="0"/>
              <a:t>FSD7 Webinars 2021 </a:t>
            </a:r>
            <a:r>
              <a:rPr lang="fr-FR" smtClean="0"/>
              <a:t>- fsd7.sciencesconf.org</a:t>
            </a: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1124744"/>
            <a:ext cx="8496944" cy="648072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179512" y="1772816"/>
            <a:ext cx="7848872" cy="4729736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FACEB6E-A9E6-46C8-A08A-ECFA30B5831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1124744"/>
            <a:ext cx="8568952" cy="648072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CEB6E-A9E6-46C8-A08A-ECFA30B5831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179512" y="1809328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3992560" y="1809328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1124744"/>
            <a:ext cx="8496944" cy="576064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CEB6E-A9E6-46C8-A08A-ECFA30B5831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251520" y="2567136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166295" y="2567136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"/>
          </p:nvPr>
        </p:nvSpPr>
        <p:spPr>
          <a:xfrm>
            <a:off x="251520" y="1774656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3"/>
          </p:nvPr>
        </p:nvSpPr>
        <p:spPr>
          <a:xfrm>
            <a:off x="4137720" y="1774656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0" name="Espace réservé de la date 6"/>
          <p:cNvSpPr txBox="1">
            <a:spLocks/>
          </p:cNvSpPr>
          <p:nvPr userDrawn="1"/>
        </p:nvSpPr>
        <p:spPr>
          <a:xfrm>
            <a:off x="467544" y="6485055"/>
            <a:ext cx="2011680" cy="384048"/>
          </a:xfrm>
          <a:prstGeom prst="rect">
            <a:avLst/>
          </a:prstGeom>
        </p:spPr>
        <p:txBody>
          <a:bodyPr vert="horz" rtlCol="0" anchor="ctr" anchorCtr="0"/>
          <a:lstStyle>
            <a:defPPr>
              <a:defRPr lang="fr-FR"/>
            </a:defPPr>
            <a:lvl1pPr marL="0" algn="r" defTabSz="914400" rtl="0" eaLnBrk="1" latinLnBrk="0" hangingPunct="1">
              <a:defRPr kumimoji="0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 smtClean="0"/>
              <a:t>22-25 March 2021</a:t>
            </a:r>
            <a:endParaRPr lang="fr-FR" b="1" dirty="0"/>
          </a:p>
        </p:txBody>
      </p:sp>
      <p:sp>
        <p:nvSpPr>
          <p:cNvPr id="15" name="Espace réservé du pied de page 9"/>
          <p:cNvSpPr txBox="1">
            <a:spLocks/>
          </p:cNvSpPr>
          <p:nvPr userDrawn="1"/>
        </p:nvSpPr>
        <p:spPr>
          <a:xfrm>
            <a:off x="3995936" y="6492240"/>
            <a:ext cx="3992488" cy="365760"/>
          </a:xfrm>
          <a:prstGeom prst="rect">
            <a:avLst/>
          </a:prstGeom>
        </p:spPr>
        <p:txBody>
          <a:bodyPr vert="horz" rtlCol="0" anchor="ctr" anchorCtr="0"/>
          <a:lstStyle>
            <a:defPPr>
              <a:defRPr lang="fr-FR"/>
            </a:defPPr>
            <a:lvl1pPr marL="0" algn="l" defTabSz="914400" rtl="0" eaLnBrk="1" latinLnBrk="0" hangingPunct="1">
              <a:defRPr kumimoji="0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 smtClean="0"/>
              <a:t>FSD7 </a:t>
            </a:r>
            <a:r>
              <a:rPr lang="fr-FR" b="1" dirty="0" err="1" smtClean="0"/>
              <a:t>Webinars</a:t>
            </a:r>
            <a:r>
              <a:rPr lang="fr-FR" b="1" dirty="0" smtClean="0"/>
              <a:t> 2021 </a:t>
            </a:r>
            <a:r>
              <a:rPr lang="fr-FR" dirty="0" smtClean="0"/>
              <a:t>- fsd7.sciencesconf.org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1124744"/>
            <a:ext cx="8568952" cy="648072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FACEB6E-A9E6-46C8-A08A-ECFA30B5831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e la date 6"/>
          <p:cNvSpPr txBox="1">
            <a:spLocks/>
          </p:cNvSpPr>
          <p:nvPr userDrawn="1"/>
        </p:nvSpPr>
        <p:spPr>
          <a:xfrm>
            <a:off x="467544" y="6485055"/>
            <a:ext cx="2011680" cy="384048"/>
          </a:xfrm>
          <a:prstGeom prst="rect">
            <a:avLst/>
          </a:prstGeom>
        </p:spPr>
        <p:txBody>
          <a:bodyPr vert="horz" rtlCol="0" anchor="ctr" anchorCtr="0"/>
          <a:lstStyle>
            <a:defPPr>
              <a:defRPr lang="fr-FR"/>
            </a:defPPr>
            <a:lvl1pPr marL="0" algn="r" defTabSz="914400" rtl="0" eaLnBrk="1" latinLnBrk="0" hangingPunct="1">
              <a:defRPr kumimoji="0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 smtClean="0"/>
              <a:t>22-25 March 2021</a:t>
            </a:r>
            <a:endParaRPr lang="fr-FR" b="1" dirty="0"/>
          </a:p>
        </p:txBody>
      </p:sp>
      <p:sp>
        <p:nvSpPr>
          <p:cNvPr id="10" name="Espace réservé du pied de page 9"/>
          <p:cNvSpPr txBox="1">
            <a:spLocks/>
          </p:cNvSpPr>
          <p:nvPr userDrawn="1"/>
        </p:nvSpPr>
        <p:spPr>
          <a:xfrm>
            <a:off x="3995936" y="6492240"/>
            <a:ext cx="3992488" cy="365760"/>
          </a:xfrm>
          <a:prstGeom prst="rect">
            <a:avLst/>
          </a:prstGeom>
        </p:spPr>
        <p:txBody>
          <a:bodyPr vert="horz" rtlCol="0" anchor="ctr" anchorCtr="0"/>
          <a:lstStyle>
            <a:defPPr>
              <a:defRPr lang="fr-FR"/>
            </a:defPPr>
            <a:lvl1pPr marL="0" algn="l" defTabSz="914400" rtl="0" eaLnBrk="1" latinLnBrk="0" hangingPunct="1">
              <a:defRPr kumimoji="0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smtClean="0"/>
              <a:t>FSD7 Webinars 2021 </a:t>
            </a:r>
            <a:r>
              <a:rPr lang="fr-FR" smtClean="0"/>
              <a:t>- fsd7.sciencesconf.org</a:t>
            </a: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CEB6E-A9E6-46C8-A08A-ECFA30B5831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Espace réservé de la date 6"/>
          <p:cNvSpPr txBox="1">
            <a:spLocks/>
          </p:cNvSpPr>
          <p:nvPr userDrawn="1"/>
        </p:nvSpPr>
        <p:spPr>
          <a:xfrm>
            <a:off x="467544" y="6485055"/>
            <a:ext cx="2011680" cy="384048"/>
          </a:xfrm>
          <a:prstGeom prst="rect">
            <a:avLst/>
          </a:prstGeom>
        </p:spPr>
        <p:txBody>
          <a:bodyPr vert="horz" rtlCol="0" anchor="ctr" anchorCtr="0"/>
          <a:lstStyle>
            <a:defPPr>
              <a:defRPr lang="fr-FR"/>
            </a:defPPr>
            <a:lvl1pPr marL="0" algn="r" defTabSz="914400" rtl="0" eaLnBrk="1" latinLnBrk="0" hangingPunct="1">
              <a:defRPr kumimoji="0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 smtClean="0"/>
              <a:t>22-25 March 2021</a:t>
            </a:r>
            <a:endParaRPr lang="fr-FR" b="1" dirty="0"/>
          </a:p>
        </p:txBody>
      </p:sp>
      <p:sp>
        <p:nvSpPr>
          <p:cNvPr id="6" name="Espace réservé du pied de page 9"/>
          <p:cNvSpPr txBox="1">
            <a:spLocks/>
          </p:cNvSpPr>
          <p:nvPr userDrawn="1"/>
        </p:nvSpPr>
        <p:spPr>
          <a:xfrm>
            <a:off x="3995936" y="6492240"/>
            <a:ext cx="3992488" cy="365760"/>
          </a:xfrm>
          <a:prstGeom prst="rect">
            <a:avLst/>
          </a:prstGeom>
        </p:spPr>
        <p:txBody>
          <a:bodyPr vert="horz" rtlCol="0" anchor="ctr" anchorCtr="0"/>
          <a:lstStyle>
            <a:defPPr>
              <a:defRPr lang="fr-FR"/>
            </a:defPPr>
            <a:lvl1pPr marL="0" algn="l" defTabSz="914400" rtl="0" eaLnBrk="1" latinLnBrk="0" hangingPunct="1">
              <a:defRPr kumimoji="0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 smtClean="0"/>
              <a:t>FSD7 </a:t>
            </a:r>
            <a:r>
              <a:rPr lang="fr-FR" b="1" dirty="0" err="1" smtClean="0"/>
              <a:t>Webinars</a:t>
            </a:r>
            <a:r>
              <a:rPr lang="fr-FR" b="1" dirty="0" smtClean="0"/>
              <a:t> 2021 </a:t>
            </a:r>
            <a:r>
              <a:rPr lang="fr-FR" dirty="0" smtClean="0"/>
              <a:t>- fsd7.sciencesconf.org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892808" cy="531492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Espace réservé du contenu 17"/>
          <p:cNvSpPr>
            <a:spLocks noGrp="1"/>
          </p:cNvSpPr>
          <p:nvPr>
            <p:ph sz="quarter" idx="1"/>
          </p:nvPr>
        </p:nvSpPr>
        <p:spPr>
          <a:xfrm>
            <a:off x="251520" y="265176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 dirty="0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FACEB6E-A9E6-46C8-A08A-ECFA30B5831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5" name="Espace réservé de la date 6"/>
          <p:cNvSpPr txBox="1">
            <a:spLocks/>
          </p:cNvSpPr>
          <p:nvPr userDrawn="1"/>
        </p:nvSpPr>
        <p:spPr>
          <a:xfrm>
            <a:off x="-540568" y="6501336"/>
            <a:ext cx="2011680" cy="384048"/>
          </a:xfrm>
          <a:prstGeom prst="rect">
            <a:avLst/>
          </a:prstGeom>
        </p:spPr>
        <p:txBody>
          <a:bodyPr vert="horz" rtlCol="0" anchor="ctr" anchorCtr="0"/>
          <a:lstStyle>
            <a:defPPr>
              <a:defRPr lang="fr-FR"/>
            </a:defPPr>
            <a:lvl1pPr marL="0" algn="r" defTabSz="914400" rtl="0" eaLnBrk="1" latinLnBrk="0" hangingPunct="1">
              <a:defRPr kumimoji="0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 smtClean="0"/>
              <a:t>22-25 March 2021</a:t>
            </a:r>
            <a:endParaRPr lang="fr-FR" b="1" dirty="0"/>
          </a:p>
        </p:txBody>
      </p:sp>
      <p:sp>
        <p:nvSpPr>
          <p:cNvPr id="16" name="Espace réservé du pied de page 9"/>
          <p:cNvSpPr txBox="1">
            <a:spLocks/>
          </p:cNvSpPr>
          <p:nvPr userDrawn="1"/>
        </p:nvSpPr>
        <p:spPr>
          <a:xfrm>
            <a:off x="2771800" y="6483096"/>
            <a:ext cx="3992488" cy="365760"/>
          </a:xfrm>
          <a:prstGeom prst="rect">
            <a:avLst/>
          </a:prstGeom>
        </p:spPr>
        <p:txBody>
          <a:bodyPr vert="horz" rtlCol="0" anchor="ctr" anchorCtr="0"/>
          <a:lstStyle>
            <a:defPPr>
              <a:defRPr lang="fr-FR"/>
            </a:defPPr>
            <a:lvl1pPr marL="0" algn="l" defTabSz="914400" rtl="0" eaLnBrk="1" latinLnBrk="0" hangingPunct="1">
              <a:defRPr kumimoji="0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 smtClean="0"/>
              <a:t>FSD7 </a:t>
            </a:r>
            <a:r>
              <a:rPr lang="fr-FR" b="1" dirty="0" err="1" smtClean="0"/>
              <a:t>Webinars</a:t>
            </a:r>
            <a:r>
              <a:rPr lang="fr-FR" b="1" dirty="0" smtClean="0"/>
              <a:t> 2021 </a:t>
            </a:r>
            <a:r>
              <a:rPr lang="fr-FR" dirty="0" smtClean="0"/>
              <a:t>- fsd7.sciencesconf.org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93929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necteur droit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necteur droit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necteur droit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FACEB6E-A9E6-46C8-A08A-ECFA30B5831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5" name="Espace réservé de la date 6"/>
          <p:cNvSpPr txBox="1">
            <a:spLocks/>
          </p:cNvSpPr>
          <p:nvPr userDrawn="1"/>
        </p:nvSpPr>
        <p:spPr>
          <a:xfrm>
            <a:off x="-468560" y="6501336"/>
            <a:ext cx="2011680" cy="384048"/>
          </a:xfrm>
          <a:prstGeom prst="rect">
            <a:avLst/>
          </a:prstGeom>
        </p:spPr>
        <p:txBody>
          <a:bodyPr vert="horz" rtlCol="0" anchor="ctr" anchorCtr="0"/>
          <a:lstStyle>
            <a:defPPr>
              <a:defRPr lang="fr-FR"/>
            </a:defPPr>
            <a:lvl1pPr marL="0" algn="r" defTabSz="914400" rtl="0" eaLnBrk="1" latinLnBrk="0" hangingPunct="1">
              <a:defRPr kumimoji="0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 smtClean="0"/>
              <a:t>22-25 March 2021</a:t>
            </a:r>
            <a:endParaRPr lang="fr-FR" b="1" dirty="0"/>
          </a:p>
        </p:txBody>
      </p:sp>
      <p:sp>
        <p:nvSpPr>
          <p:cNvPr id="16" name="Espace réservé du pied de page 9"/>
          <p:cNvSpPr txBox="1">
            <a:spLocks/>
          </p:cNvSpPr>
          <p:nvPr userDrawn="1"/>
        </p:nvSpPr>
        <p:spPr>
          <a:xfrm>
            <a:off x="2915816" y="6510528"/>
            <a:ext cx="3992488" cy="365760"/>
          </a:xfrm>
          <a:prstGeom prst="rect">
            <a:avLst/>
          </a:prstGeom>
        </p:spPr>
        <p:txBody>
          <a:bodyPr vert="horz" rtlCol="0" anchor="ctr" anchorCtr="0"/>
          <a:lstStyle>
            <a:defPPr>
              <a:defRPr lang="fr-FR"/>
            </a:defPPr>
            <a:lvl1pPr marL="0" algn="l" defTabSz="914400" rtl="0" eaLnBrk="1" latinLnBrk="0" hangingPunct="1">
              <a:defRPr kumimoji="0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 smtClean="0"/>
              <a:t>FSD7 </a:t>
            </a:r>
            <a:r>
              <a:rPr lang="fr-FR" b="1" dirty="0" err="1" smtClean="0"/>
              <a:t>Webinars</a:t>
            </a:r>
            <a:r>
              <a:rPr lang="fr-FR" b="1" dirty="0" smtClean="0"/>
              <a:t> 2021 </a:t>
            </a:r>
            <a:r>
              <a:rPr lang="fr-FR" dirty="0" smtClean="0"/>
              <a:t>- fsd7.sciencesconf.org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1124744"/>
            <a:ext cx="8496944" cy="792088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CEB6E-A9E6-46C8-A08A-ECFA30B5831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Espace réservé de la date 6"/>
          <p:cNvSpPr txBox="1">
            <a:spLocks/>
          </p:cNvSpPr>
          <p:nvPr userDrawn="1"/>
        </p:nvSpPr>
        <p:spPr>
          <a:xfrm>
            <a:off x="467544" y="6485055"/>
            <a:ext cx="2011680" cy="384048"/>
          </a:xfrm>
          <a:prstGeom prst="rect">
            <a:avLst/>
          </a:prstGeom>
        </p:spPr>
        <p:txBody>
          <a:bodyPr vert="horz" rtlCol="0" anchor="ctr" anchorCtr="0"/>
          <a:lstStyle>
            <a:defPPr>
              <a:defRPr lang="fr-FR"/>
            </a:defPPr>
            <a:lvl1pPr marL="0" algn="r" defTabSz="914400" rtl="0" eaLnBrk="1" latinLnBrk="0" hangingPunct="1">
              <a:defRPr kumimoji="0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 smtClean="0"/>
              <a:t>22-25 March 2021</a:t>
            </a:r>
            <a:endParaRPr lang="fr-FR" b="1" dirty="0"/>
          </a:p>
        </p:txBody>
      </p:sp>
      <p:sp>
        <p:nvSpPr>
          <p:cNvPr id="8" name="Espace réservé du pied de page 9"/>
          <p:cNvSpPr txBox="1">
            <a:spLocks/>
          </p:cNvSpPr>
          <p:nvPr userDrawn="1"/>
        </p:nvSpPr>
        <p:spPr>
          <a:xfrm>
            <a:off x="3995936" y="6492240"/>
            <a:ext cx="3992488" cy="365760"/>
          </a:xfrm>
          <a:prstGeom prst="rect">
            <a:avLst/>
          </a:prstGeom>
        </p:spPr>
        <p:txBody>
          <a:bodyPr vert="horz" rtlCol="0" anchor="ctr" anchorCtr="0"/>
          <a:lstStyle>
            <a:defPPr>
              <a:defRPr lang="fr-FR"/>
            </a:defPPr>
            <a:lvl1pPr marL="0" algn="l" defTabSz="914400" rtl="0" eaLnBrk="1" latinLnBrk="0" hangingPunct="1">
              <a:defRPr kumimoji="0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smtClean="0"/>
              <a:t>FSD7 Webinars 2021 </a:t>
            </a:r>
            <a:r>
              <a:rPr lang="fr-FR" smtClean="0"/>
              <a:t>- fsd7.sciencesconf.org</a:t>
            </a: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hyperlink" Target="https://forumciheam2021.sciencesconf.org/" TargetMode="Externa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179512" y="1127125"/>
            <a:ext cx="8424936" cy="792088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fr-FR" dirty="0" smtClean="0"/>
              <a:t>Modifiez le style du titre</a:t>
            </a:r>
            <a:endParaRPr kumimoji="0" lang="en-US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200818" y="1916831"/>
            <a:ext cx="7467600" cy="456822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dirty="0" smtClean="0"/>
              <a:t>Modifiez les styles du texte du masque</a:t>
            </a:r>
          </a:p>
          <a:p>
            <a:pPr lvl="1" eaLnBrk="1" latinLnBrk="0" hangingPunct="1"/>
            <a:r>
              <a:rPr kumimoji="0" lang="fr-FR" dirty="0" smtClean="0"/>
              <a:t>Deuxième niveau</a:t>
            </a:r>
          </a:p>
          <a:p>
            <a:pPr lvl="2" eaLnBrk="1" latinLnBrk="0" hangingPunct="1"/>
            <a:r>
              <a:rPr kumimoji="0" lang="fr-FR" dirty="0" smtClean="0"/>
              <a:t>Troisième niveau</a:t>
            </a:r>
          </a:p>
          <a:p>
            <a:pPr lvl="3" eaLnBrk="1" latinLnBrk="0" hangingPunct="1"/>
            <a:r>
              <a:rPr kumimoji="0" lang="fr-FR" dirty="0" smtClean="0"/>
              <a:t>Quatrième niveau</a:t>
            </a:r>
          </a:p>
          <a:p>
            <a:pPr lvl="4" eaLnBrk="1" latinLnBrk="0" hangingPunct="1"/>
            <a:r>
              <a:rPr kumimoji="0" lang="fr-FR" dirty="0" smtClean="0"/>
              <a:t>Cinquième niveau</a:t>
            </a:r>
            <a:endParaRPr kumimoji="0" lang="en-US" dirty="0"/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FACEB6E-A9E6-46C8-A08A-ECFA30B5831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8" name="Espace réservé de la date 6"/>
          <p:cNvSpPr txBox="1">
            <a:spLocks/>
          </p:cNvSpPr>
          <p:nvPr/>
        </p:nvSpPr>
        <p:spPr>
          <a:xfrm>
            <a:off x="467544" y="6485055"/>
            <a:ext cx="2011680" cy="384048"/>
          </a:xfrm>
          <a:prstGeom prst="rect">
            <a:avLst/>
          </a:prstGeom>
        </p:spPr>
        <p:txBody>
          <a:bodyPr vert="horz" rtlCol="0" anchor="ctr" anchorCtr="0"/>
          <a:lstStyle>
            <a:defPPr>
              <a:defRPr lang="fr-FR"/>
            </a:defPPr>
            <a:lvl1pPr marL="0" algn="r" defTabSz="914400" rtl="0" eaLnBrk="1" latinLnBrk="0" hangingPunct="1">
              <a:defRPr kumimoji="0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6 et 7 </a:t>
            </a:r>
            <a:r>
              <a:rPr lang="en-US" b="1" dirty="0" err="1" smtClean="0"/>
              <a:t>Juillet</a:t>
            </a:r>
            <a:r>
              <a:rPr lang="en-US" b="1" dirty="0" smtClean="0"/>
              <a:t> 2021</a:t>
            </a:r>
            <a:endParaRPr lang="fr-FR" b="1" dirty="0"/>
          </a:p>
        </p:txBody>
      </p:sp>
      <p:sp>
        <p:nvSpPr>
          <p:cNvPr id="19" name="Espace réservé du pied de page 9"/>
          <p:cNvSpPr txBox="1">
            <a:spLocks/>
          </p:cNvSpPr>
          <p:nvPr/>
        </p:nvSpPr>
        <p:spPr>
          <a:xfrm>
            <a:off x="3995936" y="6492240"/>
            <a:ext cx="4709152" cy="365760"/>
          </a:xfrm>
          <a:prstGeom prst="rect">
            <a:avLst/>
          </a:prstGeom>
        </p:spPr>
        <p:txBody>
          <a:bodyPr vert="horz" rtlCol="0" anchor="ctr" anchorCtr="0"/>
          <a:lstStyle>
            <a:defPPr>
              <a:defRPr lang="fr-FR"/>
            </a:defPPr>
            <a:lvl1pPr marL="0" algn="l" defTabSz="914400" rtl="0" eaLnBrk="1" latinLnBrk="0" hangingPunct="1">
              <a:defRPr kumimoji="0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 err="1" smtClean="0"/>
              <a:t>MedForum</a:t>
            </a:r>
            <a:r>
              <a:rPr lang="fr-FR" b="1" dirty="0" smtClean="0"/>
              <a:t> 2021 </a:t>
            </a:r>
            <a:r>
              <a:rPr lang="fr-FR" dirty="0" smtClean="0"/>
              <a:t>- </a:t>
            </a:r>
            <a:r>
              <a:rPr kumimoji="0" lang="fr-FR" sz="1100" b="0" i="0" u="none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  <a:hlinkClick r:id="rId12"/>
              </a:rPr>
              <a:t>forumciheam2021.sciencesconf.org</a:t>
            </a:r>
            <a:endParaRPr kumimoji="0" lang="fr-FR" sz="1100" b="0" i="0" u="none" kern="1200" dirty="0" smtClean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59532" y="209619"/>
            <a:ext cx="54925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MedForum 2021 </a:t>
            </a:r>
            <a:r>
              <a:rPr lang="en-US" sz="1000" b="1" i="1" dirty="0" err="1" smtClean="0">
                <a:solidFill>
                  <a:schemeClr val="tx2"/>
                </a:solidFill>
                <a:latin typeface="Arial Black" panose="020B0A04020102020204" pitchFamily="34" charset="0"/>
              </a:rPr>
              <a:t>en</a:t>
            </a:r>
            <a:r>
              <a:rPr lang="en-US" sz="1000" b="1" i="1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 </a:t>
            </a:r>
            <a:r>
              <a:rPr lang="en-US" sz="1000" b="1" i="1" dirty="0" err="1" smtClean="0">
                <a:solidFill>
                  <a:schemeClr val="tx2"/>
                </a:solidFill>
                <a:latin typeface="Arial Black" panose="020B0A04020102020204" pitchFamily="34" charset="0"/>
              </a:rPr>
              <a:t>ligne</a:t>
            </a:r>
            <a:r>
              <a:rPr lang="en-US" sz="1000" b="1" i="1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 </a:t>
            </a:r>
            <a:r>
              <a:rPr lang="en-US" sz="1000" b="1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– CIHEAM Montpellier</a:t>
            </a:r>
          </a:p>
          <a:p>
            <a:pPr algn="l"/>
            <a:r>
              <a:rPr lang="fr-FR" sz="1000" b="1" dirty="0" smtClean="0">
                <a:solidFill>
                  <a:srgbClr val="F79709"/>
                </a:solidFill>
              </a:rPr>
              <a:t>Comprendre la situation actuelle, les défis émergents, l’incertitude globale, </a:t>
            </a:r>
            <a:br>
              <a:rPr lang="fr-FR" sz="1000" b="1" dirty="0" smtClean="0">
                <a:solidFill>
                  <a:srgbClr val="F79709"/>
                </a:solidFill>
              </a:rPr>
            </a:br>
            <a:r>
              <a:rPr lang="fr-FR" sz="1000" b="1" dirty="0" smtClean="0">
                <a:solidFill>
                  <a:srgbClr val="F79709"/>
                </a:solidFill>
              </a:rPr>
              <a:t>et comment faire face aux mécanismes des systèmes agricoles et alimentaires </a:t>
            </a:r>
            <a:br>
              <a:rPr lang="fr-FR" sz="1000" b="1" dirty="0" smtClean="0">
                <a:solidFill>
                  <a:srgbClr val="F79709"/>
                </a:solidFill>
              </a:rPr>
            </a:br>
            <a:r>
              <a:rPr lang="fr-FR" sz="1000" b="1" dirty="0" smtClean="0">
                <a:solidFill>
                  <a:srgbClr val="F79709"/>
                </a:solidFill>
              </a:rPr>
              <a:t>en Méditerranée, par une approche systémique</a:t>
            </a:r>
            <a:endParaRPr lang="fr-FR" sz="1000" dirty="0">
              <a:solidFill>
                <a:srgbClr val="F79709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Image 3">
            <a:hlinkClick r:id="rId12"/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048" y="0"/>
            <a:ext cx="2987040" cy="95097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285984" y="3286124"/>
            <a:ext cx="6641976" cy="1744960"/>
          </a:xfrm>
        </p:spPr>
        <p:txBody>
          <a:bodyPr>
            <a:normAutofit fontScale="90000"/>
          </a:bodyPr>
          <a:lstStyle/>
          <a:p>
            <a:r>
              <a:rPr lang="en-GB" sz="3300" dirty="0" smtClean="0"/>
              <a:t>Influence du sol et de </a:t>
            </a:r>
            <a:r>
              <a:rPr lang="en-GB" sz="3300" dirty="0" err="1" smtClean="0"/>
              <a:t>l’altitude</a:t>
            </a:r>
            <a:r>
              <a:rPr lang="en-GB" sz="3300" dirty="0" smtClean="0"/>
              <a:t> </a:t>
            </a:r>
            <a:r>
              <a:rPr lang="en-GB" sz="3300" dirty="0" err="1" smtClean="0"/>
              <a:t>sur</a:t>
            </a:r>
            <a:r>
              <a:rPr lang="en-GB" sz="3300" dirty="0" smtClean="0"/>
              <a:t> le </a:t>
            </a:r>
            <a:r>
              <a:rPr lang="en-GB" sz="3300" dirty="0" err="1" smtClean="0"/>
              <a:t>profil</a:t>
            </a:r>
            <a:r>
              <a:rPr lang="en-GB" sz="3300" dirty="0" smtClean="0"/>
              <a:t> </a:t>
            </a:r>
            <a:r>
              <a:rPr lang="en-GB" sz="3300" dirty="0" err="1" smtClean="0"/>
              <a:t>phénolique</a:t>
            </a:r>
            <a:r>
              <a:rPr lang="en-GB" sz="3300" dirty="0" smtClean="0"/>
              <a:t> de </a:t>
            </a:r>
            <a:r>
              <a:rPr lang="en-GB" sz="3300" dirty="0" err="1" smtClean="0"/>
              <a:t>quelques</a:t>
            </a:r>
            <a:r>
              <a:rPr lang="en-GB" sz="3300" dirty="0" smtClean="0"/>
              <a:t> </a:t>
            </a:r>
            <a:r>
              <a:rPr lang="en-GB" sz="3300" dirty="0" err="1" smtClean="0"/>
              <a:t>huiles</a:t>
            </a:r>
            <a:r>
              <a:rPr lang="en-GB" sz="3300" dirty="0" smtClean="0"/>
              <a:t> </a:t>
            </a:r>
            <a:r>
              <a:rPr lang="en-GB" sz="3300" dirty="0" err="1" smtClean="0"/>
              <a:t>d’olives</a:t>
            </a:r>
            <a:r>
              <a:rPr lang="en-GB" sz="3300" dirty="0" smtClean="0"/>
              <a:t> </a:t>
            </a:r>
            <a:r>
              <a:rPr lang="en-GB" sz="3300" dirty="0" err="1" smtClean="0"/>
              <a:t>algérienne</a:t>
            </a:r>
            <a:r>
              <a:rPr lang="en-GB" sz="3300" dirty="0" smtClean="0"/>
              <a:t> 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339752" y="5085184"/>
            <a:ext cx="6408712" cy="936104"/>
          </a:xfrm>
        </p:spPr>
        <p:txBody>
          <a:bodyPr/>
          <a:lstStyle/>
          <a:p>
            <a:r>
              <a:rPr lang="en-GB" dirty="0" err="1" smtClean="0">
                <a:latin typeface="Calibri" pitchFamily="34" charset="0"/>
              </a:rPr>
              <a:t>Mounsif</a:t>
            </a:r>
            <a:r>
              <a:rPr lang="en-GB" dirty="0" smtClean="0">
                <a:latin typeface="Calibri" pitchFamily="34" charset="0"/>
              </a:rPr>
              <a:t> </a:t>
            </a:r>
            <a:r>
              <a:rPr lang="en-GB" dirty="0" err="1" smtClean="0">
                <a:latin typeface="Calibri" pitchFamily="34" charset="0"/>
              </a:rPr>
              <a:t>Charaf-eddine</a:t>
            </a:r>
            <a:r>
              <a:rPr lang="en-GB" dirty="0" smtClean="0">
                <a:latin typeface="Calibri" pitchFamily="34" charset="0"/>
              </a:rPr>
              <a:t> </a:t>
            </a:r>
            <a:r>
              <a:rPr lang="en-GB" dirty="0" err="1" smtClean="0">
                <a:latin typeface="Calibri" pitchFamily="34" charset="0"/>
              </a:rPr>
              <a:t>Bendi</a:t>
            </a:r>
            <a:r>
              <a:rPr lang="en-GB" dirty="0" smtClean="0">
                <a:latin typeface="Calibri" pitchFamily="34" charset="0"/>
              </a:rPr>
              <a:t> </a:t>
            </a:r>
            <a:r>
              <a:rPr lang="en-GB" dirty="0" err="1" smtClean="0">
                <a:latin typeface="Calibri" pitchFamily="34" charset="0"/>
              </a:rPr>
              <a:t>Djelloul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  <a:r>
              <a:rPr lang="en-GB" baseline="30000" dirty="0" smtClean="0">
                <a:latin typeface="Calibri" pitchFamily="34" charset="0"/>
              </a:rPr>
              <a:t>1</a:t>
            </a:r>
            <a:r>
              <a:rPr lang="en-GB" dirty="0" smtClean="0">
                <a:latin typeface="Calibri" pitchFamily="34" charset="0"/>
              </a:rPr>
              <a:t>, </a:t>
            </a:r>
            <a:r>
              <a:rPr lang="en-GB" dirty="0" err="1" smtClean="0">
                <a:latin typeface="Calibri" pitchFamily="34" charset="0"/>
              </a:rPr>
              <a:t>Pierangela</a:t>
            </a:r>
            <a:r>
              <a:rPr lang="en-GB" dirty="0" smtClean="0">
                <a:latin typeface="Calibri" pitchFamily="34" charset="0"/>
              </a:rPr>
              <a:t> Rovellini</a:t>
            </a:r>
            <a:r>
              <a:rPr lang="en-GB" baseline="30000" dirty="0" smtClean="0">
                <a:latin typeface="Calibri" pitchFamily="34" charset="0"/>
              </a:rPr>
              <a:t>2</a:t>
            </a:r>
            <a:r>
              <a:rPr lang="en-GB" dirty="0" smtClean="0">
                <a:latin typeface="Calibri" pitchFamily="34" charset="0"/>
              </a:rPr>
              <a:t>, </a:t>
            </a:r>
            <a:r>
              <a:rPr lang="en-GB" dirty="0" err="1" smtClean="0">
                <a:latin typeface="Calibri" pitchFamily="34" charset="0"/>
              </a:rPr>
              <a:t>Roza</a:t>
            </a:r>
            <a:r>
              <a:rPr lang="en-GB" dirty="0" smtClean="0">
                <a:latin typeface="Calibri" pitchFamily="34" charset="0"/>
              </a:rPr>
              <a:t> Chenoune</a:t>
            </a:r>
            <a:r>
              <a:rPr lang="en-GB" baseline="30000" dirty="0" smtClean="0">
                <a:latin typeface="Calibri" pitchFamily="34" charset="0"/>
              </a:rPr>
              <a:t>3</a:t>
            </a:r>
            <a:endParaRPr lang="fr-FR" dirty="0" smtClean="0">
              <a:latin typeface="Calibri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baseline="30000" dirty="0" smtClean="0"/>
          </a:p>
          <a:p>
            <a:endParaRPr lang="fr-FR" baseline="30000" dirty="0"/>
          </a:p>
          <a:p>
            <a:endParaRPr lang="fr-FR" baseline="30000" dirty="0"/>
          </a:p>
        </p:txBody>
      </p:sp>
      <p:sp>
        <p:nvSpPr>
          <p:cNvPr id="5" name="Sous-titre 2"/>
          <p:cNvSpPr txBox="1">
            <a:spLocks/>
          </p:cNvSpPr>
          <p:nvPr/>
        </p:nvSpPr>
        <p:spPr>
          <a:xfrm>
            <a:off x="2339752" y="5975113"/>
            <a:ext cx="6462464" cy="873950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  <a:defRPr kumimoji="0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None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300" baseline="30000" dirty="0" smtClean="0"/>
              <a:t>1</a:t>
            </a:r>
            <a:r>
              <a:rPr lang="en-GB" sz="1300" dirty="0" smtClean="0"/>
              <a:t>Laboratoire </a:t>
            </a:r>
            <a:r>
              <a:rPr lang="en-GB" sz="1300" dirty="0" err="1" smtClean="0"/>
              <a:t>d’écologie</a:t>
            </a:r>
            <a:r>
              <a:rPr lang="en-GB" sz="1300" dirty="0" smtClean="0"/>
              <a:t> et  de </a:t>
            </a:r>
            <a:r>
              <a:rPr lang="en-GB" sz="1300" dirty="0" err="1" smtClean="0"/>
              <a:t>gestion</a:t>
            </a:r>
            <a:r>
              <a:rPr lang="en-GB" sz="1300" dirty="0" smtClean="0"/>
              <a:t> des </a:t>
            </a:r>
            <a:r>
              <a:rPr lang="en-GB" sz="1300" dirty="0" err="1" smtClean="0"/>
              <a:t>écosystèmes</a:t>
            </a:r>
            <a:r>
              <a:rPr lang="en-GB" sz="1300" dirty="0" smtClean="0"/>
              <a:t> </a:t>
            </a:r>
            <a:r>
              <a:rPr lang="en-GB" sz="1300" dirty="0" err="1" smtClean="0"/>
              <a:t>naturels</a:t>
            </a:r>
            <a:r>
              <a:rPr lang="en-GB" sz="1300" dirty="0" smtClean="0"/>
              <a:t>, </a:t>
            </a:r>
            <a:r>
              <a:rPr lang="en-GB" sz="1300" dirty="0" err="1" smtClean="0"/>
              <a:t>Université</a:t>
            </a:r>
            <a:r>
              <a:rPr lang="en-GB" sz="1300" dirty="0" smtClean="0"/>
              <a:t> de </a:t>
            </a:r>
            <a:r>
              <a:rPr lang="en-GB" sz="1300" dirty="0" err="1" smtClean="0"/>
              <a:t>Tlemcen</a:t>
            </a:r>
            <a:r>
              <a:rPr lang="en-GB" sz="1300" dirty="0" smtClean="0"/>
              <a:t>, </a:t>
            </a:r>
            <a:r>
              <a:rPr lang="en-GB" sz="1300" dirty="0" err="1" smtClean="0"/>
              <a:t>Algérie</a:t>
            </a:r>
            <a:endParaRPr lang="fr-FR" sz="1300" dirty="0" smtClean="0"/>
          </a:p>
          <a:p>
            <a:r>
              <a:rPr lang="en-GB" sz="1300" baseline="30000" dirty="0" smtClean="0"/>
              <a:t>2</a:t>
            </a:r>
            <a:r>
              <a:rPr lang="en-GB" sz="1300" dirty="0" smtClean="0"/>
              <a:t>INNOVHUB-SSI Area </a:t>
            </a:r>
            <a:r>
              <a:rPr lang="en-GB" sz="1300" dirty="0" err="1" smtClean="0"/>
              <a:t>Oli</a:t>
            </a:r>
            <a:r>
              <a:rPr lang="en-GB" sz="1300" dirty="0" smtClean="0"/>
              <a:t> e </a:t>
            </a:r>
            <a:r>
              <a:rPr lang="en-GB" sz="1300" dirty="0" err="1" smtClean="0"/>
              <a:t>Grassi</a:t>
            </a:r>
            <a:r>
              <a:rPr lang="en-GB" sz="1300" dirty="0" smtClean="0"/>
              <a:t> Via Giuseppe Colombo, 79 20133 Milano, Italy</a:t>
            </a:r>
            <a:endParaRPr lang="fr-FR" sz="1300" dirty="0" smtClean="0"/>
          </a:p>
          <a:p>
            <a:r>
              <a:rPr lang="en-GB" sz="1300" baseline="30000" dirty="0" smtClean="0"/>
              <a:t>3</a:t>
            </a:r>
            <a:r>
              <a:rPr lang="en-GB" sz="1300" dirty="0" smtClean="0"/>
              <a:t>Institut </a:t>
            </a:r>
            <a:r>
              <a:rPr lang="en-GB" sz="1300" dirty="0" err="1" smtClean="0"/>
              <a:t>Agronomique</a:t>
            </a:r>
            <a:r>
              <a:rPr lang="en-GB" sz="1300" dirty="0" smtClean="0"/>
              <a:t> </a:t>
            </a:r>
            <a:r>
              <a:rPr lang="en-GB" sz="1300" dirty="0" err="1" smtClean="0"/>
              <a:t>Méditerranéen</a:t>
            </a:r>
            <a:r>
              <a:rPr lang="en-GB" sz="1300" dirty="0" smtClean="0"/>
              <a:t> de Montpellier, France</a:t>
            </a:r>
            <a:endParaRPr lang="fr-FR" sz="1300" dirty="0" smtClean="0"/>
          </a:p>
          <a:p>
            <a:r>
              <a:rPr lang="en-GB" sz="1300" dirty="0" smtClean="0"/>
              <a:t>*</a:t>
            </a:r>
            <a:r>
              <a:rPr lang="en-US" sz="1300" dirty="0" err="1" smtClean="0"/>
              <a:t>Mounsif</a:t>
            </a:r>
            <a:r>
              <a:rPr lang="en-US" sz="1300" dirty="0" smtClean="0"/>
              <a:t> </a:t>
            </a:r>
            <a:r>
              <a:rPr lang="en-US" sz="1300" dirty="0" err="1" smtClean="0"/>
              <a:t>Charaf-eddine</a:t>
            </a:r>
            <a:r>
              <a:rPr lang="en-US" sz="1300" dirty="0" smtClean="0"/>
              <a:t> BENDI DJELLOUL: email: charaf-gh@hotmail.fr</a:t>
            </a:r>
            <a:endParaRPr lang="fr-FR" sz="1300" dirty="0" smtClean="0"/>
          </a:p>
          <a:p>
            <a:endParaRPr lang="fr-FR" baseline="30000" dirty="0" smtClean="0"/>
          </a:p>
          <a:p>
            <a:endParaRPr lang="fr-FR" baseline="30000" dirty="0" smtClean="0"/>
          </a:p>
          <a:p>
            <a:endParaRPr lang="fr-FR" baseline="30000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611560" y="4038132"/>
            <a:ext cx="1368152" cy="470988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1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00" cap="none" dirty="0" smtClean="0">
                <a:solidFill>
                  <a:schemeClr val="bg1"/>
                </a:solidFill>
                <a:latin typeface="+mn-lt"/>
              </a:rPr>
              <a:t>MedForum</a:t>
            </a:r>
            <a:br>
              <a:rPr lang="en-US" sz="1600" cap="none" dirty="0" smtClean="0">
                <a:solidFill>
                  <a:schemeClr val="bg1"/>
                </a:solidFill>
                <a:latin typeface="+mn-lt"/>
              </a:rPr>
            </a:br>
            <a:r>
              <a:rPr lang="en-US" sz="1600" cap="none" dirty="0" smtClean="0">
                <a:solidFill>
                  <a:schemeClr val="bg1"/>
                </a:solidFill>
                <a:latin typeface="+mn-lt"/>
              </a:rPr>
              <a:t>2021</a:t>
            </a:r>
            <a:br>
              <a:rPr lang="en-US" sz="1600" cap="none" dirty="0" smtClean="0">
                <a:solidFill>
                  <a:schemeClr val="bg1"/>
                </a:solidFill>
                <a:latin typeface="+mn-lt"/>
              </a:rPr>
            </a:br>
            <a:r>
              <a:rPr lang="en-US" sz="1600" b="0" cap="none" dirty="0" smtClean="0">
                <a:solidFill>
                  <a:schemeClr val="bg1"/>
                </a:solidFill>
                <a:latin typeface="+mn-lt"/>
              </a:rPr>
              <a:t>CIHEAM</a:t>
            </a:r>
            <a:r>
              <a:rPr lang="en-US" sz="1600" cap="none" dirty="0" smtClean="0">
                <a:solidFill>
                  <a:schemeClr val="bg1"/>
                </a:solidFill>
                <a:latin typeface="+mn-lt"/>
              </a:rPr>
              <a:t> </a:t>
            </a:r>
            <a:endParaRPr lang="fr-FR" sz="1600" cap="none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0"/>
            <a:ext cx="7812360" cy="2485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45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Introduction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L'Algérie est l'un des principaux producteurs d'huile d'olive au monde (8ème), dispose d'un large éventail de variétés avec deux variétés dominantes </a:t>
            </a:r>
            <a:r>
              <a:rPr lang="fr-FR" dirty="0" err="1" smtClean="0"/>
              <a:t>Chemlal</a:t>
            </a:r>
            <a:r>
              <a:rPr lang="fr-FR" dirty="0" smtClean="0"/>
              <a:t> et </a:t>
            </a:r>
            <a:r>
              <a:rPr lang="fr-FR" dirty="0" err="1" smtClean="0"/>
              <a:t>Sigoise</a:t>
            </a:r>
            <a:r>
              <a:rPr lang="fr-FR" dirty="0" smtClean="0"/>
              <a:t>. Plusieurs huiles d’olive on été primées dans les concours internationaux</a:t>
            </a:r>
          </a:p>
          <a:p>
            <a:r>
              <a:rPr lang="fr-FR" dirty="0" smtClean="0"/>
              <a:t>L'huile d'olive est un produit naturel connu par ces vertus et ces bienfaits pour la santé, elle est composée de 99% d'acides gras et 1% de la fraction mineure (antioxydants)</a:t>
            </a:r>
          </a:p>
          <a:p>
            <a:r>
              <a:rPr lang="fr-FR" dirty="0" smtClean="0"/>
              <a:t>La qualité de l'huile d'olive vierge est influencée par divers facteurs agronomiques et naturels.</a:t>
            </a:r>
          </a:p>
          <a:p>
            <a:r>
              <a:rPr lang="en-GB" dirty="0" err="1" smtClean="0"/>
              <a:t>L’objectif</a:t>
            </a:r>
            <a:r>
              <a:rPr lang="en-GB" dirty="0" smtClean="0"/>
              <a:t> de se travail </a:t>
            </a:r>
            <a:r>
              <a:rPr lang="en-GB" dirty="0" err="1" smtClean="0"/>
              <a:t>est</a:t>
            </a:r>
            <a:r>
              <a:rPr lang="en-GB" dirty="0" smtClean="0"/>
              <a:t> </a:t>
            </a:r>
            <a:r>
              <a:rPr lang="en-GB" dirty="0" err="1" smtClean="0"/>
              <a:t>d’étudier</a:t>
            </a:r>
            <a:r>
              <a:rPr lang="en-GB" dirty="0" smtClean="0"/>
              <a:t> </a:t>
            </a:r>
            <a:r>
              <a:rPr lang="en-GB" dirty="0" err="1" smtClean="0"/>
              <a:t>l’effet</a:t>
            </a:r>
            <a:r>
              <a:rPr lang="en-GB" dirty="0" smtClean="0"/>
              <a:t> de la composition du sol et de </a:t>
            </a:r>
            <a:r>
              <a:rPr lang="en-GB" dirty="0" err="1" smtClean="0"/>
              <a:t>l’altitude</a:t>
            </a:r>
            <a:r>
              <a:rPr lang="en-GB" dirty="0" smtClean="0"/>
              <a:t> </a:t>
            </a:r>
            <a:r>
              <a:rPr lang="en-GB" dirty="0" err="1" smtClean="0"/>
              <a:t>sur</a:t>
            </a:r>
            <a:r>
              <a:rPr lang="en-GB" dirty="0" smtClean="0"/>
              <a:t> la </a:t>
            </a:r>
            <a:r>
              <a:rPr lang="en-GB" dirty="0" err="1" smtClean="0"/>
              <a:t>qualité</a:t>
            </a:r>
            <a:r>
              <a:rPr lang="en-GB" dirty="0" smtClean="0"/>
              <a:t> de </a:t>
            </a:r>
            <a:r>
              <a:rPr lang="en-GB" dirty="0" err="1" smtClean="0"/>
              <a:t>sept</a:t>
            </a:r>
            <a:r>
              <a:rPr lang="en-GB" dirty="0" smtClean="0"/>
              <a:t> </a:t>
            </a:r>
            <a:r>
              <a:rPr lang="en-GB" dirty="0" err="1" smtClean="0"/>
              <a:t>huiles</a:t>
            </a:r>
            <a:r>
              <a:rPr lang="en-GB" dirty="0" smtClean="0"/>
              <a:t> </a:t>
            </a:r>
            <a:r>
              <a:rPr lang="en-GB" dirty="0" err="1" smtClean="0"/>
              <a:t>d’olive</a:t>
            </a:r>
            <a:r>
              <a:rPr lang="en-GB" dirty="0" smtClean="0"/>
              <a:t> de </a:t>
            </a:r>
            <a:r>
              <a:rPr lang="en-GB" dirty="0" err="1" smtClean="0"/>
              <a:t>l’ouest</a:t>
            </a:r>
            <a:r>
              <a:rPr lang="en-GB" dirty="0" smtClean="0"/>
              <a:t> </a:t>
            </a:r>
            <a:r>
              <a:rPr lang="en-GB" dirty="0" err="1" smtClean="0"/>
              <a:t>algérien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FACEB6E-A9E6-46C8-A08A-ECFA30B5831F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351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Matériels et méthodes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CEB6E-A9E6-46C8-A08A-ECFA30B5831F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>
          <a:xfrm>
            <a:off x="179512" y="1714488"/>
            <a:ext cx="3657600" cy="4786346"/>
          </a:xfrm>
        </p:spPr>
        <p:txBody>
          <a:bodyPr>
            <a:normAutofit fontScale="70000" lnSpcReduction="20000"/>
          </a:bodyPr>
          <a:lstStyle/>
          <a:p>
            <a:r>
              <a:rPr lang="fr-FR" dirty="0" smtClean="0"/>
              <a:t>Sept échantillons d'huiles on fait objet de cette étude</a:t>
            </a:r>
            <a:endParaRPr lang="en-GB" dirty="0" smtClean="0"/>
          </a:p>
          <a:p>
            <a:r>
              <a:rPr lang="en-GB" dirty="0" smtClean="0"/>
              <a:t>Les olives </a:t>
            </a:r>
            <a:r>
              <a:rPr lang="en-GB" dirty="0" err="1" smtClean="0"/>
              <a:t>ont</a:t>
            </a:r>
            <a:r>
              <a:rPr lang="en-GB" dirty="0" smtClean="0"/>
              <a:t> </a:t>
            </a:r>
            <a:r>
              <a:rPr lang="en-GB" dirty="0" err="1" smtClean="0"/>
              <a:t>été</a:t>
            </a:r>
            <a:r>
              <a:rPr lang="en-GB" dirty="0" smtClean="0"/>
              <a:t> </a:t>
            </a:r>
            <a:r>
              <a:rPr lang="en-GB" dirty="0" err="1" smtClean="0"/>
              <a:t>récolter</a:t>
            </a:r>
            <a:r>
              <a:rPr lang="en-GB" dirty="0" smtClean="0"/>
              <a:t> (</a:t>
            </a:r>
            <a:r>
              <a:rPr lang="en-GB" dirty="0" err="1" smtClean="0"/>
              <a:t>décembre</a:t>
            </a:r>
            <a:r>
              <a:rPr lang="en-GB" dirty="0" smtClean="0"/>
              <a:t> 2016) à la main</a:t>
            </a:r>
            <a:r>
              <a:rPr lang="fr-FR" dirty="0" smtClean="0"/>
              <a:t> (</a:t>
            </a:r>
            <a:r>
              <a:rPr lang="en-GB" dirty="0" smtClean="0"/>
              <a:t>Altitude des vergers entre 50-730m). Extraction avec les </a:t>
            </a:r>
            <a:r>
              <a:rPr lang="en-GB" dirty="0" err="1" smtClean="0"/>
              <a:t>systèmes</a:t>
            </a:r>
            <a:r>
              <a:rPr lang="en-GB" dirty="0" smtClean="0"/>
              <a:t> continue (3ph) et par </a:t>
            </a:r>
            <a:r>
              <a:rPr lang="en-GB" dirty="0" err="1" smtClean="0"/>
              <a:t>presse</a:t>
            </a:r>
            <a:endParaRPr lang="en-GB" dirty="0" smtClean="0"/>
          </a:p>
          <a:p>
            <a:r>
              <a:rPr lang="en-GB" dirty="0" smtClean="0"/>
              <a:t>Les </a:t>
            </a:r>
            <a:r>
              <a:rPr lang="en-GB" dirty="0" err="1" smtClean="0"/>
              <a:t>paramètres</a:t>
            </a:r>
            <a:r>
              <a:rPr lang="en-GB" dirty="0" smtClean="0"/>
              <a:t> de </a:t>
            </a:r>
            <a:r>
              <a:rPr lang="en-GB" dirty="0" err="1" smtClean="0"/>
              <a:t>qualité</a:t>
            </a:r>
            <a:r>
              <a:rPr lang="en-GB" dirty="0" smtClean="0"/>
              <a:t> (</a:t>
            </a:r>
            <a:r>
              <a:rPr lang="en-GB" dirty="0" err="1" smtClean="0"/>
              <a:t>acidité</a:t>
            </a:r>
            <a:r>
              <a:rPr lang="en-GB" dirty="0" smtClean="0"/>
              <a:t>, IP, K</a:t>
            </a:r>
            <a:r>
              <a:rPr lang="en-GB" baseline="-25000" dirty="0" smtClean="0"/>
              <a:t>232</a:t>
            </a:r>
            <a:r>
              <a:rPr lang="en-GB" dirty="0" smtClean="0"/>
              <a:t>, K</a:t>
            </a:r>
            <a:r>
              <a:rPr lang="en-GB" baseline="-25000" dirty="0" smtClean="0"/>
              <a:t>270</a:t>
            </a:r>
            <a:r>
              <a:rPr lang="en-GB" dirty="0" smtClean="0"/>
              <a:t>), </a:t>
            </a:r>
            <a:r>
              <a:rPr lang="en-GB" dirty="0" err="1" smtClean="0"/>
              <a:t>l’analyse</a:t>
            </a:r>
            <a:r>
              <a:rPr lang="en-GB" dirty="0" smtClean="0"/>
              <a:t> des </a:t>
            </a:r>
            <a:r>
              <a:rPr lang="en-GB" dirty="0" err="1" smtClean="0"/>
              <a:t>tocophérols</a:t>
            </a:r>
            <a:r>
              <a:rPr lang="en-GB" dirty="0" smtClean="0"/>
              <a:t>, la composition en </a:t>
            </a:r>
            <a:r>
              <a:rPr lang="en-GB" dirty="0" err="1" smtClean="0"/>
              <a:t>acides</a:t>
            </a:r>
            <a:r>
              <a:rPr lang="en-GB" dirty="0" smtClean="0"/>
              <a:t> </a:t>
            </a:r>
            <a:r>
              <a:rPr lang="en-GB" dirty="0" err="1" smtClean="0"/>
              <a:t>gras</a:t>
            </a:r>
            <a:r>
              <a:rPr lang="en-GB" dirty="0" smtClean="0"/>
              <a:t> (CPG) et le </a:t>
            </a:r>
            <a:r>
              <a:rPr lang="en-GB" dirty="0" err="1" smtClean="0"/>
              <a:t>profil</a:t>
            </a:r>
            <a:r>
              <a:rPr lang="en-GB" dirty="0" smtClean="0"/>
              <a:t> en </a:t>
            </a:r>
            <a:r>
              <a:rPr lang="en-GB" dirty="0" err="1" smtClean="0"/>
              <a:t>composés</a:t>
            </a:r>
            <a:r>
              <a:rPr lang="en-GB" dirty="0" smtClean="0"/>
              <a:t> </a:t>
            </a:r>
            <a:r>
              <a:rPr lang="en-GB" dirty="0" err="1" smtClean="0"/>
              <a:t>phénoliques</a:t>
            </a:r>
            <a:r>
              <a:rPr lang="en-GB" dirty="0" smtClean="0"/>
              <a:t> par HPLC et </a:t>
            </a:r>
            <a:r>
              <a:rPr lang="en-GB" dirty="0" err="1" smtClean="0"/>
              <a:t>l’analyse</a:t>
            </a:r>
            <a:r>
              <a:rPr lang="en-GB" dirty="0" smtClean="0"/>
              <a:t> </a:t>
            </a:r>
            <a:r>
              <a:rPr lang="en-GB" dirty="0" err="1" smtClean="0"/>
              <a:t>pédologique</a:t>
            </a:r>
            <a:r>
              <a:rPr lang="en-GB" dirty="0" smtClean="0"/>
              <a:t> </a:t>
            </a:r>
            <a:r>
              <a:rPr lang="en-GB" dirty="0" err="1" smtClean="0"/>
              <a:t>sont</a:t>
            </a:r>
            <a:r>
              <a:rPr lang="en-GB" dirty="0" smtClean="0"/>
              <a:t> </a:t>
            </a:r>
            <a:r>
              <a:rPr lang="en-GB" dirty="0" err="1" smtClean="0"/>
              <a:t>déterminés</a:t>
            </a:r>
            <a:r>
              <a:rPr lang="en-GB" dirty="0" smtClean="0"/>
              <a:t>. </a:t>
            </a:r>
          </a:p>
          <a:p>
            <a:r>
              <a:rPr lang="en-GB" dirty="0" smtClean="0"/>
              <a:t>Le </a:t>
            </a:r>
            <a:r>
              <a:rPr lang="en-GB" dirty="0" err="1" smtClean="0"/>
              <a:t>traitement</a:t>
            </a:r>
            <a:r>
              <a:rPr lang="en-GB" dirty="0" smtClean="0"/>
              <a:t> des </a:t>
            </a:r>
            <a:r>
              <a:rPr lang="en-GB" dirty="0" err="1" smtClean="0"/>
              <a:t>données</a:t>
            </a:r>
            <a:r>
              <a:rPr lang="en-GB" dirty="0" smtClean="0"/>
              <a:t> </a:t>
            </a:r>
            <a:r>
              <a:rPr lang="en-GB" dirty="0" err="1" smtClean="0"/>
              <a:t>est</a:t>
            </a:r>
            <a:r>
              <a:rPr lang="en-GB" dirty="0" smtClean="0"/>
              <a:t> fait à </a:t>
            </a:r>
            <a:r>
              <a:rPr lang="en-GB" dirty="0" err="1" smtClean="0"/>
              <a:t>l’aide</a:t>
            </a:r>
            <a:r>
              <a:rPr lang="en-GB" dirty="0" smtClean="0"/>
              <a:t> de </a:t>
            </a:r>
            <a:r>
              <a:rPr lang="en-GB" dirty="0" err="1" smtClean="0"/>
              <a:t>l’analyse</a:t>
            </a:r>
            <a:r>
              <a:rPr lang="en-GB" dirty="0" smtClean="0"/>
              <a:t> </a:t>
            </a:r>
            <a:r>
              <a:rPr lang="en-GB" dirty="0" err="1" smtClean="0"/>
              <a:t>multivarié</a:t>
            </a:r>
            <a:r>
              <a:rPr lang="en-GB" dirty="0" smtClean="0"/>
              <a:t> (ACP)</a:t>
            </a:r>
            <a:r>
              <a:rPr lang="fr-FR" dirty="0" smtClean="0"/>
              <a:t> ) à l’aide du logiciel TANAGRA 2.0. </a:t>
            </a:r>
          </a:p>
          <a:p>
            <a:pPr>
              <a:buNone/>
            </a:pPr>
            <a:endParaRPr lang="fr-FR" dirty="0" smtClean="0"/>
          </a:p>
          <a:p>
            <a:endParaRPr lang="fr-FR" dirty="0"/>
          </a:p>
        </p:txBody>
      </p:sp>
      <p:pic>
        <p:nvPicPr>
          <p:cNvPr id="11" name="Image 10"/>
          <p:cNvPicPr/>
          <p:nvPr/>
        </p:nvPicPr>
        <p:blipFill>
          <a:blip r:embed="rId2"/>
          <a:srcRect l="27881" t="32624" r="28699" b="14716"/>
          <a:stretch>
            <a:fillRect/>
          </a:stretch>
        </p:blipFill>
        <p:spPr bwMode="auto">
          <a:xfrm>
            <a:off x="3714744" y="2428868"/>
            <a:ext cx="4206279" cy="24935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" name="ZoneTexte 11"/>
          <p:cNvSpPr txBox="1"/>
          <p:nvPr/>
        </p:nvSpPr>
        <p:spPr>
          <a:xfrm>
            <a:off x="3714744" y="5072074"/>
            <a:ext cx="40005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Fig.1.</a:t>
            </a:r>
            <a:r>
              <a:rPr lang="fr-FR" sz="1200" dirty="0" smtClean="0"/>
              <a:t> Localisation géographique des zones d’études 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69327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1000108"/>
            <a:ext cx="8496944" cy="648072"/>
          </a:xfrm>
        </p:spPr>
        <p:txBody>
          <a:bodyPr/>
          <a:lstStyle/>
          <a:p>
            <a:r>
              <a:rPr lang="fr-FR" dirty="0" smtClean="0"/>
              <a:t>Résultats et discussion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FACEB6E-A9E6-46C8-A08A-ECFA30B5831F}" type="slidenum">
              <a:rPr lang="fr-FR" smtClean="0"/>
              <a:pPr/>
              <a:t>4</a:t>
            </a:fld>
            <a:endParaRPr lang="fr-FR"/>
          </a:p>
        </p:txBody>
      </p:sp>
      <p:pic>
        <p:nvPicPr>
          <p:cNvPr id="8" name="Image 7"/>
          <p:cNvPicPr/>
          <p:nvPr/>
        </p:nvPicPr>
        <p:blipFill>
          <a:blip r:embed="rId3"/>
          <a:srcRect l="22986" t="20147" r="23898" b="16937"/>
          <a:stretch>
            <a:fillRect/>
          </a:stretch>
        </p:blipFill>
        <p:spPr bwMode="auto">
          <a:xfrm>
            <a:off x="142844" y="1714488"/>
            <a:ext cx="307183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ZoneTexte 10"/>
          <p:cNvSpPr txBox="1"/>
          <p:nvPr/>
        </p:nvSpPr>
        <p:spPr>
          <a:xfrm>
            <a:off x="214282" y="4143380"/>
            <a:ext cx="2928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Fig.2.</a:t>
            </a:r>
            <a:r>
              <a:rPr lang="fr-FR" sz="1200" dirty="0" smtClean="0"/>
              <a:t> Cercle des corrélations des </a:t>
            </a:r>
          </a:p>
          <a:p>
            <a:pPr algn="ctr"/>
            <a:r>
              <a:rPr lang="fr-FR" sz="1200" dirty="0" smtClean="0"/>
              <a:t>variables PC1, PC2 </a:t>
            </a:r>
            <a:endParaRPr lang="fr-FR" sz="1200" dirty="0"/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214282" y="4643446"/>
            <a:ext cx="2571768" cy="64807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000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Conclusion</a:t>
            </a:r>
            <a:endParaRPr kumimoji="0" lang="fr-FR" sz="30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14282" y="5214950"/>
            <a:ext cx="75724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fr-FR" dirty="0" smtClean="0"/>
              <a:t>L’oléiculture traditionnelle algérienne et notamment dans l’</a:t>
            </a:r>
            <a:r>
              <a:rPr lang="fr-FR" dirty="0" err="1" smtClean="0"/>
              <a:t>Oranie</a:t>
            </a:r>
            <a:r>
              <a:rPr lang="fr-FR" dirty="0" smtClean="0"/>
              <a:t> est caractérisée par une grande Hétérogénéité, qui tient non seulement aux variabilités climatiques et géographique mais aussi au facteurs agronomiques, technologiques et variétaux.</a:t>
            </a:r>
            <a:endParaRPr lang="fr-FR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/>
          <a:srcRect l="30896" t="28320" r="27525" b="16992"/>
          <a:stretch>
            <a:fillRect/>
          </a:stretch>
        </p:blipFill>
        <p:spPr bwMode="auto">
          <a:xfrm>
            <a:off x="3214678" y="1714488"/>
            <a:ext cx="4636976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0911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ele_courte_presentation_5_minutes_medforum_2021_f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modele_courte_presentation_5_minutes_medforum_2021_fr</Template>
  <TotalTime>1280</TotalTime>
  <Words>346</Words>
  <Application>Microsoft Office PowerPoint</Application>
  <PresentationFormat>Affichage à l'écran (4:3)</PresentationFormat>
  <Paragraphs>30</Paragraphs>
  <Slides>4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5" baseType="lpstr">
      <vt:lpstr>modele_courte_presentation_5_minutes_medforum_2021_fr</vt:lpstr>
      <vt:lpstr>Influence du sol et de l’altitude sur le profil phénolique de quelques huiles d’olives algérienne  </vt:lpstr>
      <vt:lpstr>Introduction</vt:lpstr>
      <vt:lpstr>Matériels et méthodes</vt:lpstr>
      <vt:lpstr>Résultats et discussion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Influence du sol et de l’altitude sur le profil phénolique de quelques huiles d’olives algérienne</dc:title>
  <dc:creator>pc</dc:creator>
  <cp:lastModifiedBy>Adamolle</cp:lastModifiedBy>
  <cp:revision>13</cp:revision>
  <dcterms:created xsi:type="dcterms:W3CDTF">2021-06-28T13:05:21Z</dcterms:created>
  <dcterms:modified xsi:type="dcterms:W3CDTF">2021-07-05T08:13:31Z</dcterms:modified>
</cp:coreProperties>
</file>